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Petrona" panose="020B0604020202020204" charset="0"/>
      <p:regular r:id="rId15"/>
    </p:embeddedFont>
    <p:embeddedFont>
      <p:font typeface="Inter" panose="020B0604020202020204" charset="0"/>
      <p:regular r:id="rId16"/>
    </p:embeddedFont>
    <p:embeddedFont>
      <p:font typeface="Inter 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32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5967106" cy="8950660"/>
          </a:xfrm>
          <a:custGeom>
            <a:avLst/>
            <a:gdLst/>
            <a:ahLst/>
            <a:cxnLst/>
            <a:rect l="l" t="t" r="r" b="b"/>
            <a:pathLst>
              <a:path w="5967106" h="8950660">
                <a:moveTo>
                  <a:pt x="0" y="0"/>
                </a:moveTo>
                <a:lnTo>
                  <a:pt x="5967106" y="0"/>
                </a:lnTo>
                <a:lnTo>
                  <a:pt x="5967106" y="8950660"/>
                </a:lnTo>
                <a:lnTo>
                  <a:pt x="0" y="8950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2008882"/>
            <a:ext cx="9445526" cy="1860649"/>
            <a:chOff x="0" y="0"/>
            <a:chExt cx="12594035" cy="24808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2480865"/>
            </a:xfrm>
            <a:custGeom>
              <a:avLst/>
              <a:gdLst/>
              <a:ahLst/>
              <a:cxnLst/>
              <a:rect l="l" t="t" r="r" b="b"/>
              <a:pathLst>
                <a:path w="12594035" h="2480865">
                  <a:moveTo>
                    <a:pt x="0" y="0"/>
                  </a:moveTo>
                  <a:lnTo>
                    <a:pt x="12594035" y="0"/>
                  </a:lnTo>
                  <a:lnTo>
                    <a:pt x="12594035" y="2480865"/>
                  </a:lnTo>
                  <a:lnTo>
                    <a:pt x="0" y="24808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594035" cy="2528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Infosys Springboard Internship 5.0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294734"/>
            <a:ext cx="8618935" cy="744290"/>
            <a:chOff x="0" y="0"/>
            <a:chExt cx="11491913" cy="9923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91913" cy="992387"/>
            </a:xfrm>
            <a:custGeom>
              <a:avLst/>
              <a:gdLst/>
              <a:ahLst/>
              <a:cxnLst/>
              <a:rect l="l" t="t" r="r" b="b"/>
              <a:pathLst>
                <a:path w="11491913" h="992387">
                  <a:moveTo>
                    <a:pt x="0" y="0"/>
                  </a:moveTo>
                  <a:lnTo>
                    <a:pt x="11491913" y="0"/>
                  </a:lnTo>
                  <a:lnTo>
                    <a:pt x="11491913" y="992387"/>
                  </a:lnTo>
                  <a:lnTo>
                    <a:pt x="0" y="9923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1491913" cy="10209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812"/>
                </a:lnSpc>
              </a:pPr>
              <a:r>
                <a:rPr lang="en-US" sz="4687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Voice Based Patient Call System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5464225"/>
            <a:ext cx="9445526" cy="565445"/>
            <a:chOff x="0" y="0"/>
            <a:chExt cx="12594035" cy="7539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94035" cy="753926"/>
            </a:xfrm>
            <a:custGeom>
              <a:avLst/>
              <a:gdLst/>
              <a:ahLst/>
              <a:cxnLst/>
              <a:rect l="l" t="t" r="r" b="b"/>
              <a:pathLst>
                <a:path w="12594035" h="753926">
                  <a:moveTo>
                    <a:pt x="0" y="0"/>
                  </a:moveTo>
                  <a:lnTo>
                    <a:pt x="12594035" y="0"/>
                  </a:lnTo>
                  <a:lnTo>
                    <a:pt x="12594035" y="753926"/>
                  </a:lnTo>
                  <a:lnTo>
                    <a:pt x="0" y="7539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2594035" cy="8396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MENTOR- Shilpie Mam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7475" y="7798296"/>
            <a:ext cx="463154" cy="463154"/>
            <a:chOff x="0" y="0"/>
            <a:chExt cx="617538" cy="6175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1433661"/>
            <a:ext cx="7442746" cy="930325"/>
            <a:chOff x="0" y="0"/>
            <a:chExt cx="9923662" cy="12404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923662" cy="1240433"/>
            </a:xfrm>
            <a:custGeom>
              <a:avLst/>
              <a:gdLst/>
              <a:ahLst/>
              <a:cxnLst/>
              <a:rect l="l" t="t" r="r" b="b"/>
              <a:pathLst>
                <a:path w="9923662" h="1240433">
                  <a:moveTo>
                    <a:pt x="0" y="0"/>
                  </a:moveTo>
                  <a:lnTo>
                    <a:pt x="9923662" y="0"/>
                  </a:lnTo>
                  <a:lnTo>
                    <a:pt x="9923662" y="1240433"/>
                  </a:lnTo>
                  <a:lnTo>
                    <a:pt x="0" y="1240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9923662" cy="12880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Technology Stack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3072705"/>
            <a:ext cx="3795564" cy="465087"/>
            <a:chOff x="0" y="0"/>
            <a:chExt cx="5060752" cy="6201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60752" cy="620117"/>
            </a:xfrm>
            <a:custGeom>
              <a:avLst/>
              <a:gdLst/>
              <a:ahLst/>
              <a:cxnLst/>
              <a:rect l="l" t="t" r="r" b="b"/>
              <a:pathLst>
                <a:path w="5060752" h="620117">
                  <a:moveTo>
                    <a:pt x="0" y="0"/>
                  </a:moveTo>
                  <a:lnTo>
                    <a:pt x="5060752" y="0"/>
                  </a:lnTo>
                  <a:lnTo>
                    <a:pt x="506075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5060752" cy="6486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Backend Technologies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3821311"/>
            <a:ext cx="7805886" cy="907256"/>
            <a:chOff x="0" y="0"/>
            <a:chExt cx="10407848" cy="12096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b="1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Node.js</a:t>
              </a: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: JavaScript runtime for building scalable server-side applications.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4827686"/>
            <a:ext cx="7805886" cy="907256"/>
            <a:chOff x="0" y="0"/>
            <a:chExt cx="10407848" cy="12096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b="1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Express.js</a:t>
              </a: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: A web application framework for handling HTTP requests and routing.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2238" y="5834062"/>
            <a:ext cx="7805886" cy="907256"/>
            <a:chOff x="0" y="0"/>
            <a:chExt cx="10407848" cy="12096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b="1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MongoDB</a:t>
              </a: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: A NoSQL database for storing unstructured data, ideal for dynamic healthcare data.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92238" y="6840439"/>
            <a:ext cx="7805886" cy="907256"/>
            <a:chOff x="0" y="0"/>
            <a:chExt cx="10407848" cy="12096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b="1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Socket.IO</a:t>
              </a: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: Enables real-time, bidirectional communication between the server and clients.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92238" y="7846814"/>
            <a:ext cx="7805886" cy="907256"/>
            <a:chOff x="0" y="0"/>
            <a:chExt cx="10407848" cy="12096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b="1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JWT (JSON Web Tokens)</a:t>
              </a: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: Ensures secure user authentication and session management.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499401" y="3072705"/>
            <a:ext cx="3904060" cy="465087"/>
            <a:chOff x="0" y="0"/>
            <a:chExt cx="5205413" cy="6201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205413" cy="620117"/>
            </a:xfrm>
            <a:custGeom>
              <a:avLst/>
              <a:gdLst/>
              <a:ahLst/>
              <a:cxnLst/>
              <a:rect l="l" t="t" r="r" b="b"/>
              <a:pathLst>
                <a:path w="5205413" h="620117">
                  <a:moveTo>
                    <a:pt x="0" y="0"/>
                  </a:moveTo>
                  <a:lnTo>
                    <a:pt x="5205413" y="0"/>
                  </a:lnTo>
                  <a:lnTo>
                    <a:pt x="5205413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5205413" cy="6486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Frontend Technologies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499401" y="3821311"/>
            <a:ext cx="7805886" cy="907256"/>
            <a:chOff x="0" y="0"/>
            <a:chExt cx="10407848" cy="12096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b="1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React Native</a:t>
              </a: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: Framework for building cross-platform mobile apps for nurses and patients.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499401" y="4827686"/>
            <a:ext cx="7805886" cy="907256"/>
            <a:chOff x="0" y="0"/>
            <a:chExt cx="10407848" cy="12096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b="1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Expo</a:t>
              </a: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: Provides tools and services for developing, building, and deploying React Native apps.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499401" y="5834062"/>
            <a:ext cx="7805886" cy="907256"/>
            <a:chOff x="0" y="0"/>
            <a:chExt cx="10407848" cy="12096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b="1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Socket.IO Client</a:t>
              </a: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: Connects the mobile app with the server for real-time communication.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1155352"/>
            <a:ext cx="7913191" cy="930325"/>
            <a:chOff x="0" y="0"/>
            <a:chExt cx="10550922" cy="12404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50922" cy="1240433"/>
            </a:xfrm>
            <a:custGeom>
              <a:avLst/>
              <a:gdLst/>
              <a:ahLst/>
              <a:cxnLst/>
              <a:rect l="l" t="t" r="r" b="b"/>
              <a:pathLst>
                <a:path w="10550922" h="1240433">
                  <a:moveTo>
                    <a:pt x="0" y="0"/>
                  </a:moveTo>
                  <a:lnTo>
                    <a:pt x="10550922" y="0"/>
                  </a:lnTo>
                  <a:lnTo>
                    <a:pt x="10550922" y="1240433"/>
                  </a:lnTo>
                  <a:lnTo>
                    <a:pt x="0" y="1240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550922" cy="12880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AI &amp; NLP Functionality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2652712"/>
            <a:ext cx="16303526" cy="453629"/>
            <a:chOff x="0" y="0"/>
            <a:chExt cx="21738035" cy="6048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How AI and NLP enhance patient request management.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02482" y="5733901"/>
            <a:ext cx="3721299" cy="465088"/>
            <a:chOff x="0" y="0"/>
            <a:chExt cx="4961732" cy="6201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61732" cy="620117"/>
            </a:xfrm>
            <a:custGeom>
              <a:avLst/>
              <a:gdLst/>
              <a:ahLst/>
              <a:cxnLst/>
              <a:rect l="l" t="t" r="r" b="b"/>
              <a:pathLst>
                <a:path w="4961732" h="620117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Voice Recognition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6369100"/>
            <a:ext cx="4731544" cy="453629"/>
            <a:chOff x="0" y="0"/>
            <a:chExt cx="6308725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08725" cy="604838"/>
            </a:xfrm>
            <a:custGeom>
              <a:avLst/>
              <a:gdLst/>
              <a:ahLst/>
              <a:cxnLst/>
              <a:rect l="l" t="t" r="r" b="b"/>
              <a:pathLst>
                <a:path w="6308725" h="604838">
                  <a:moveTo>
                    <a:pt x="0" y="0"/>
                  </a:moveTo>
                  <a:lnTo>
                    <a:pt x="6308725" y="0"/>
                  </a:lnTo>
                  <a:lnTo>
                    <a:pt x="630872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630872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Converts voice to text.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6290816" y="3425279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 descr="preencoded.png"/>
          <p:cNvSpPr/>
          <p:nvPr/>
        </p:nvSpPr>
        <p:spPr>
          <a:xfrm>
            <a:off x="6934646" y="6013102"/>
            <a:ext cx="424160" cy="530275"/>
          </a:xfrm>
          <a:custGeom>
            <a:avLst/>
            <a:gdLst/>
            <a:ahLst/>
            <a:cxnLst/>
            <a:rect l="l" t="t" r="r" b="b"/>
            <a:pathLst>
              <a:path w="424160" h="530275">
                <a:moveTo>
                  <a:pt x="0" y="0"/>
                </a:moveTo>
                <a:lnTo>
                  <a:pt x="424160" y="0"/>
                </a:lnTo>
                <a:lnTo>
                  <a:pt x="424160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0" r="-230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2422237" y="4201120"/>
            <a:ext cx="3721299" cy="465087"/>
            <a:chOff x="0" y="0"/>
            <a:chExt cx="4961732" cy="62011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961732" cy="620117"/>
            </a:xfrm>
            <a:custGeom>
              <a:avLst/>
              <a:gdLst/>
              <a:ahLst/>
              <a:cxnLst/>
              <a:rect l="l" t="t" r="r" b="b"/>
              <a:pathLst>
                <a:path w="4961732" h="620117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NLU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422237" y="4836319"/>
            <a:ext cx="4873526" cy="453629"/>
            <a:chOff x="0" y="0"/>
            <a:chExt cx="6498035" cy="604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498035" cy="604838"/>
            </a:xfrm>
            <a:custGeom>
              <a:avLst/>
              <a:gdLst/>
              <a:ahLst/>
              <a:cxnLst/>
              <a:rect l="l" t="t" r="r" b="b"/>
              <a:pathLst>
                <a:path w="6498035" h="604838">
                  <a:moveTo>
                    <a:pt x="0" y="0"/>
                  </a:moveTo>
                  <a:lnTo>
                    <a:pt x="6498035" y="0"/>
                  </a:lnTo>
                  <a:lnTo>
                    <a:pt x="6498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85725"/>
              <a:ext cx="6498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Identifies key phrases and cues.</a:t>
              </a:r>
            </a:p>
          </p:txBody>
        </p:sp>
      </p:grpSp>
      <p:sp>
        <p:nvSpPr>
          <p:cNvPr id="25" name="Freeform 25" descr="preencoded.png"/>
          <p:cNvSpPr/>
          <p:nvPr/>
        </p:nvSpPr>
        <p:spPr>
          <a:xfrm>
            <a:off x="6290816" y="3425279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" name="Freeform 26" descr="preencoded.png"/>
          <p:cNvSpPr/>
          <p:nvPr/>
        </p:nvSpPr>
        <p:spPr>
          <a:xfrm>
            <a:off x="9930407" y="4283571"/>
            <a:ext cx="424160" cy="530275"/>
          </a:xfrm>
          <a:custGeom>
            <a:avLst/>
            <a:gdLst/>
            <a:ahLst/>
            <a:cxnLst/>
            <a:rect l="l" t="t" r="r" b="b"/>
            <a:pathLst>
              <a:path w="424160" h="530275">
                <a:moveTo>
                  <a:pt x="0" y="0"/>
                </a:moveTo>
                <a:lnTo>
                  <a:pt x="424160" y="0"/>
                </a:lnTo>
                <a:lnTo>
                  <a:pt x="424160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0" r="-230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2422237" y="7266831"/>
            <a:ext cx="3721299" cy="465088"/>
            <a:chOff x="0" y="0"/>
            <a:chExt cx="4961732" cy="6201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961732" cy="620117"/>
            </a:xfrm>
            <a:custGeom>
              <a:avLst/>
              <a:gdLst/>
              <a:ahLst/>
              <a:cxnLst/>
              <a:rect l="l" t="t" r="r" b="b"/>
              <a:pathLst>
                <a:path w="4961732" h="620117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Priority Assignment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422237" y="7902029"/>
            <a:ext cx="4873526" cy="453629"/>
            <a:chOff x="0" y="0"/>
            <a:chExt cx="6498035" cy="6048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498035" cy="604838"/>
            </a:xfrm>
            <a:custGeom>
              <a:avLst/>
              <a:gdLst/>
              <a:ahLst/>
              <a:cxnLst/>
              <a:rect l="l" t="t" r="r" b="b"/>
              <a:pathLst>
                <a:path w="6498035" h="604838">
                  <a:moveTo>
                    <a:pt x="0" y="0"/>
                  </a:moveTo>
                  <a:lnTo>
                    <a:pt x="6498035" y="0"/>
                  </a:lnTo>
                  <a:lnTo>
                    <a:pt x="6498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6498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Classifies requests by urgency.</a:t>
              </a:r>
            </a:p>
          </p:txBody>
        </p:sp>
      </p:grpSp>
      <p:sp>
        <p:nvSpPr>
          <p:cNvPr id="33" name="Freeform 33" descr="preencoded.png"/>
          <p:cNvSpPr/>
          <p:nvPr/>
        </p:nvSpPr>
        <p:spPr>
          <a:xfrm>
            <a:off x="6290816" y="3425279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4" name="Freeform 34" descr="preencoded.png"/>
          <p:cNvSpPr/>
          <p:nvPr/>
        </p:nvSpPr>
        <p:spPr>
          <a:xfrm>
            <a:off x="9930407" y="7742635"/>
            <a:ext cx="424160" cy="530275"/>
          </a:xfrm>
          <a:custGeom>
            <a:avLst/>
            <a:gdLst/>
            <a:ahLst/>
            <a:cxnLst/>
            <a:rect l="l" t="t" r="r" b="b"/>
            <a:pathLst>
              <a:path w="424160" h="530275">
                <a:moveTo>
                  <a:pt x="0" y="0"/>
                </a:moveTo>
                <a:lnTo>
                  <a:pt x="424160" y="0"/>
                </a:lnTo>
                <a:lnTo>
                  <a:pt x="424160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0" r="-230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83159" y="773906"/>
            <a:ext cx="9463682" cy="1474886"/>
            <a:chOff x="0" y="0"/>
            <a:chExt cx="12618243" cy="19665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18243" cy="1966515"/>
            </a:xfrm>
            <a:custGeom>
              <a:avLst/>
              <a:gdLst/>
              <a:ahLst/>
              <a:cxnLst/>
              <a:rect l="l" t="t" r="r" b="b"/>
              <a:pathLst>
                <a:path w="12618243" h="1966515">
                  <a:moveTo>
                    <a:pt x="0" y="0"/>
                  </a:moveTo>
                  <a:lnTo>
                    <a:pt x="12618243" y="0"/>
                  </a:lnTo>
                  <a:lnTo>
                    <a:pt x="12618243" y="1966515"/>
                  </a:lnTo>
                  <a:lnTo>
                    <a:pt x="0" y="19665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618243" cy="19950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750"/>
                </a:lnSpc>
              </a:pPr>
              <a:r>
                <a:rPr lang="en-US" sz="4625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How Real-Time Communication Works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3159" y="2585889"/>
            <a:ext cx="9463682" cy="719138"/>
            <a:chOff x="0" y="0"/>
            <a:chExt cx="12618243" cy="9588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18243" cy="958850"/>
            </a:xfrm>
            <a:custGeom>
              <a:avLst/>
              <a:gdLst/>
              <a:ahLst/>
              <a:cxnLst/>
              <a:rect l="l" t="t" r="r" b="b"/>
              <a:pathLst>
                <a:path w="12618243" h="958850">
                  <a:moveTo>
                    <a:pt x="0" y="0"/>
                  </a:moveTo>
                  <a:lnTo>
                    <a:pt x="12618243" y="0"/>
                  </a:lnTo>
                  <a:lnTo>
                    <a:pt x="12618243" y="958850"/>
                  </a:lnTo>
                  <a:lnTo>
                    <a:pt x="0" y="95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12618243" cy="1035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Explore the system's communication framework, powered by Socket.IO. It facilitates instant updates between the server and client interfaces.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700712" y="3557736"/>
            <a:ext cx="28575" cy="5955358"/>
            <a:chOff x="0" y="0"/>
            <a:chExt cx="38100" cy="794047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100" cy="7940421"/>
            </a:xfrm>
            <a:custGeom>
              <a:avLst/>
              <a:gdLst/>
              <a:ahLst/>
              <a:cxnLst/>
              <a:rect l="l" t="t" r="r" b="b"/>
              <a:pathLst>
                <a:path w="38100" h="794042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7921371"/>
                  </a:lnTo>
                  <a:cubicBezTo>
                    <a:pt x="38100" y="7931912"/>
                    <a:pt x="29591" y="7940421"/>
                    <a:pt x="19050" y="7940421"/>
                  </a:cubicBezTo>
                  <a:cubicBezTo>
                    <a:pt x="8509" y="7940421"/>
                    <a:pt x="0" y="7931912"/>
                    <a:pt x="0" y="7921371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4816599" y="4048869"/>
            <a:ext cx="674191" cy="28575"/>
            <a:chOff x="0" y="0"/>
            <a:chExt cx="898922" cy="38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98906" cy="38100"/>
            </a:xfrm>
            <a:custGeom>
              <a:avLst/>
              <a:gdLst/>
              <a:ahLst/>
              <a:cxnLst/>
              <a:rect l="l" t="t" r="r" b="b"/>
              <a:pathLst>
                <a:path w="89890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79856" y="0"/>
                  </a:lnTo>
                  <a:cubicBezTo>
                    <a:pt x="890397" y="0"/>
                    <a:pt x="898906" y="8509"/>
                    <a:pt x="898906" y="19050"/>
                  </a:cubicBezTo>
                  <a:cubicBezTo>
                    <a:pt x="898906" y="29591"/>
                    <a:pt x="890397" y="38100"/>
                    <a:pt x="87985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5457452" y="3805684"/>
            <a:ext cx="515094" cy="515094"/>
            <a:chOff x="0" y="0"/>
            <a:chExt cx="686792" cy="686792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674116" cy="674116"/>
            </a:xfrm>
            <a:custGeom>
              <a:avLst/>
              <a:gdLst/>
              <a:ahLst/>
              <a:cxnLst/>
              <a:rect l="l" t="t" r="r" b="b"/>
              <a:pathLst>
                <a:path w="674116" h="674116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548259" y="0"/>
                  </a:lnTo>
                  <a:cubicBezTo>
                    <a:pt x="617728" y="0"/>
                    <a:pt x="674116" y="56388"/>
                    <a:pt x="674116" y="125857"/>
                  </a:cubicBezTo>
                  <a:lnTo>
                    <a:pt x="674116" y="548259"/>
                  </a:lnTo>
                  <a:cubicBezTo>
                    <a:pt x="674116" y="617728"/>
                    <a:pt x="617728" y="674116"/>
                    <a:pt x="548259" y="674116"/>
                  </a:cubicBezTo>
                  <a:lnTo>
                    <a:pt x="125857" y="674116"/>
                  </a:lnTo>
                  <a:cubicBezTo>
                    <a:pt x="56388" y="674116"/>
                    <a:pt x="0" y="617728"/>
                    <a:pt x="0" y="548259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686816" cy="686816"/>
            </a:xfrm>
            <a:custGeom>
              <a:avLst/>
              <a:gdLst/>
              <a:ahLst/>
              <a:cxnLst/>
              <a:rect l="l" t="t" r="r" b="b"/>
              <a:pathLst>
                <a:path w="686816" h="686816">
                  <a:moveTo>
                    <a:pt x="0" y="132207"/>
                  </a:moveTo>
                  <a:cubicBezTo>
                    <a:pt x="0" y="59182"/>
                    <a:pt x="59182" y="0"/>
                    <a:pt x="132207" y="0"/>
                  </a:cubicBezTo>
                  <a:lnTo>
                    <a:pt x="554609" y="0"/>
                  </a:lnTo>
                  <a:lnTo>
                    <a:pt x="554609" y="6350"/>
                  </a:lnTo>
                  <a:lnTo>
                    <a:pt x="554609" y="0"/>
                  </a:lnTo>
                  <a:cubicBezTo>
                    <a:pt x="627634" y="0"/>
                    <a:pt x="686816" y="59182"/>
                    <a:pt x="686816" y="132207"/>
                  </a:cubicBezTo>
                  <a:lnTo>
                    <a:pt x="680466" y="132207"/>
                  </a:lnTo>
                  <a:lnTo>
                    <a:pt x="686816" y="132207"/>
                  </a:lnTo>
                  <a:lnTo>
                    <a:pt x="686816" y="554609"/>
                  </a:lnTo>
                  <a:lnTo>
                    <a:pt x="680466" y="554609"/>
                  </a:lnTo>
                  <a:lnTo>
                    <a:pt x="686816" y="554609"/>
                  </a:lnTo>
                  <a:cubicBezTo>
                    <a:pt x="686816" y="627634"/>
                    <a:pt x="627634" y="686816"/>
                    <a:pt x="554609" y="686816"/>
                  </a:cubicBezTo>
                  <a:lnTo>
                    <a:pt x="554609" y="680466"/>
                  </a:lnTo>
                  <a:lnTo>
                    <a:pt x="554609" y="686816"/>
                  </a:lnTo>
                  <a:lnTo>
                    <a:pt x="132207" y="686816"/>
                  </a:lnTo>
                  <a:lnTo>
                    <a:pt x="132207" y="680466"/>
                  </a:lnTo>
                  <a:lnTo>
                    <a:pt x="132207" y="686816"/>
                  </a:lnTo>
                  <a:cubicBezTo>
                    <a:pt x="59182" y="686816"/>
                    <a:pt x="0" y="627634"/>
                    <a:pt x="0" y="554609"/>
                  </a:cubicBezTo>
                  <a:lnTo>
                    <a:pt x="0" y="132207"/>
                  </a:lnTo>
                  <a:lnTo>
                    <a:pt x="6350" y="132207"/>
                  </a:lnTo>
                  <a:lnTo>
                    <a:pt x="0" y="132207"/>
                  </a:lnTo>
                  <a:moveTo>
                    <a:pt x="12700" y="132207"/>
                  </a:moveTo>
                  <a:lnTo>
                    <a:pt x="12700" y="554609"/>
                  </a:lnTo>
                  <a:lnTo>
                    <a:pt x="6350" y="554609"/>
                  </a:lnTo>
                  <a:lnTo>
                    <a:pt x="12700" y="554609"/>
                  </a:lnTo>
                  <a:cubicBezTo>
                    <a:pt x="12700" y="620649"/>
                    <a:pt x="66167" y="674116"/>
                    <a:pt x="132207" y="674116"/>
                  </a:cubicBezTo>
                  <a:lnTo>
                    <a:pt x="554609" y="674116"/>
                  </a:lnTo>
                  <a:cubicBezTo>
                    <a:pt x="620649" y="674116"/>
                    <a:pt x="674116" y="620649"/>
                    <a:pt x="674116" y="554609"/>
                  </a:cubicBezTo>
                  <a:lnTo>
                    <a:pt x="674116" y="132207"/>
                  </a:lnTo>
                  <a:cubicBezTo>
                    <a:pt x="674116" y="66167"/>
                    <a:pt x="620649" y="12700"/>
                    <a:pt x="554609" y="12700"/>
                  </a:cubicBezTo>
                  <a:lnTo>
                    <a:pt x="132207" y="12700"/>
                  </a:lnTo>
                  <a:lnTo>
                    <a:pt x="132207" y="6350"/>
                  </a:lnTo>
                  <a:lnTo>
                    <a:pt x="132207" y="12700"/>
                  </a:lnTo>
                  <a:cubicBezTo>
                    <a:pt x="66167" y="12700"/>
                    <a:pt x="12700" y="66167"/>
                    <a:pt x="12700" y="132207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20" name="Freeform 20" descr="preencoded.png"/>
          <p:cNvSpPr/>
          <p:nvPr/>
        </p:nvSpPr>
        <p:spPr>
          <a:xfrm>
            <a:off x="5537969" y="3841924"/>
            <a:ext cx="353914" cy="442466"/>
          </a:xfrm>
          <a:custGeom>
            <a:avLst/>
            <a:gdLst/>
            <a:ahLst/>
            <a:cxnLst/>
            <a:rect l="l" t="t" r="r" b="b"/>
            <a:pathLst>
              <a:path w="353914" h="442466">
                <a:moveTo>
                  <a:pt x="0" y="0"/>
                </a:moveTo>
                <a:lnTo>
                  <a:pt x="353913" y="0"/>
                </a:lnTo>
                <a:lnTo>
                  <a:pt x="353913" y="442466"/>
                </a:lnTo>
                <a:lnTo>
                  <a:pt x="0" y="442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0" r="-280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641574" y="3782466"/>
            <a:ext cx="2949774" cy="368648"/>
            <a:chOff x="0" y="0"/>
            <a:chExt cx="3933032" cy="49153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933032" cy="491530"/>
            </a:xfrm>
            <a:custGeom>
              <a:avLst/>
              <a:gdLst/>
              <a:ahLst/>
              <a:cxnLst/>
              <a:rect l="l" t="t" r="r" b="b"/>
              <a:pathLst>
                <a:path w="3933032" h="491530">
                  <a:moveTo>
                    <a:pt x="0" y="0"/>
                  </a:moveTo>
                  <a:lnTo>
                    <a:pt x="3933032" y="0"/>
                  </a:lnTo>
                  <a:lnTo>
                    <a:pt x="3933032" y="491530"/>
                  </a:lnTo>
                  <a:lnTo>
                    <a:pt x="0" y="491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3933032" cy="5105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2875"/>
                </a:lnSpc>
              </a:pPr>
              <a:r>
                <a:rPr lang="en-US" sz="231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Patient Request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83159" y="4285952"/>
            <a:ext cx="3608189" cy="719137"/>
            <a:chOff x="0" y="0"/>
            <a:chExt cx="4810918" cy="9588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810918" cy="958850"/>
            </a:xfrm>
            <a:custGeom>
              <a:avLst/>
              <a:gdLst/>
              <a:ahLst/>
              <a:cxnLst/>
              <a:rect l="l" t="t" r="r" b="b"/>
              <a:pathLst>
                <a:path w="4810918" h="958850">
                  <a:moveTo>
                    <a:pt x="0" y="0"/>
                  </a:moveTo>
                  <a:lnTo>
                    <a:pt x="4810918" y="0"/>
                  </a:lnTo>
                  <a:lnTo>
                    <a:pt x="4810918" y="958850"/>
                  </a:lnTo>
                  <a:lnTo>
                    <a:pt x="0" y="95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810918" cy="1035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2812"/>
                </a:lnSpc>
              </a:pPr>
              <a:r>
                <a:rPr lang="en-US" sz="175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Patient uses voice to initiate a request.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939210" y="5172521"/>
            <a:ext cx="674191" cy="28575"/>
            <a:chOff x="0" y="0"/>
            <a:chExt cx="898922" cy="381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98906" cy="38100"/>
            </a:xfrm>
            <a:custGeom>
              <a:avLst/>
              <a:gdLst/>
              <a:ahLst/>
              <a:cxnLst/>
              <a:rect l="l" t="t" r="r" b="b"/>
              <a:pathLst>
                <a:path w="89890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79856" y="0"/>
                  </a:lnTo>
                  <a:cubicBezTo>
                    <a:pt x="890397" y="0"/>
                    <a:pt x="898906" y="8509"/>
                    <a:pt x="898906" y="19050"/>
                  </a:cubicBezTo>
                  <a:cubicBezTo>
                    <a:pt x="898906" y="29591"/>
                    <a:pt x="890397" y="38100"/>
                    <a:pt x="87985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5457452" y="4929336"/>
            <a:ext cx="515094" cy="515094"/>
            <a:chOff x="0" y="0"/>
            <a:chExt cx="686792" cy="686792"/>
          </a:xfrm>
        </p:grpSpPr>
        <p:sp>
          <p:nvSpPr>
            <p:cNvPr id="30" name="Freeform 30"/>
            <p:cNvSpPr/>
            <p:nvPr/>
          </p:nvSpPr>
          <p:spPr>
            <a:xfrm>
              <a:off x="6350" y="6350"/>
              <a:ext cx="674116" cy="674116"/>
            </a:xfrm>
            <a:custGeom>
              <a:avLst/>
              <a:gdLst/>
              <a:ahLst/>
              <a:cxnLst/>
              <a:rect l="l" t="t" r="r" b="b"/>
              <a:pathLst>
                <a:path w="674116" h="674116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548259" y="0"/>
                  </a:lnTo>
                  <a:cubicBezTo>
                    <a:pt x="617728" y="0"/>
                    <a:pt x="674116" y="56388"/>
                    <a:pt x="674116" y="125857"/>
                  </a:cubicBezTo>
                  <a:lnTo>
                    <a:pt x="674116" y="548259"/>
                  </a:lnTo>
                  <a:cubicBezTo>
                    <a:pt x="674116" y="617728"/>
                    <a:pt x="617728" y="674116"/>
                    <a:pt x="548259" y="674116"/>
                  </a:cubicBezTo>
                  <a:lnTo>
                    <a:pt x="125857" y="674116"/>
                  </a:lnTo>
                  <a:cubicBezTo>
                    <a:pt x="56388" y="674116"/>
                    <a:pt x="0" y="617728"/>
                    <a:pt x="0" y="548259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686816" cy="686816"/>
            </a:xfrm>
            <a:custGeom>
              <a:avLst/>
              <a:gdLst/>
              <a:ahLst/>
              <a:cxnLst/>
              <a:rect l="l" t="t" r="r" b="b"/>
              <a:pathLst>
                <a:path w="686816" h="686816">
                  <a:moveTo>
                    <a:pt x="0" y="132207"/>
                  </a:moveTo>
                  <a:cubicBezTo>
                    <a:pt x="0" y="59182"/>
                    <a:pt x="59182" y="0"/>
                    <a:pt x="132207" y="0"/>
                  </a:cubicBezTo>
                  <a:lnTo>
                    <a:pt x="554609" y="0"/>
                  </a:lnTo>
                  <a:lnTo>
                    <a:pt x="554609" y="6350"/>
                  </a:lnTo>
                  <a:lnTo>
                    <a:pt x="554609" y="0"/>
                  </a:lnTo>
                  <a:cubicBezTo>
                    <a:pt x="627634" y="0"/>
                    <a:pt x="686816" y="59182"/>
                    <a:pt x="686816" y="132207"/>
                  </a:cubicBezTo>
                  <a:lnTo>
                    <a:pt x="680466" y="132207"/>
                  </a:lnTo>
                  <a:lnTo>
                    <a:pt x="686816" y="132207"/>
                  </a:lnTo>
                  <a:lnTo>
                    <a:pt x="686816" y="554609"/>
                  </a:lnTo>
                  <a:lnTo>
                    <a:pt x="680466" y="554609"/>
                  </a:lnTo>
                  <a:lnTo>
                    <a:pt x="686816" y="554609"/>
                  </a:lnTo>
                  <a:cubicBezTo>
                    <a:pt x="686816" y="627634"/>
                    <a:pt x="627634" y="686816"/>
                    <a:pt x="554609" y="686816"/>
                  </a:cubicBezTo>
                  <a:lnTo>
                    <a:pt x="554609" y="680466"/>
                  </a:lnTo>
                  <a:lnTo>
                    <a:pt x="554609" y="686816"/>
                  </a:lnTo>
                  <a:lnTo>
                    <a:pt x="132207" y="686816"/>
                  </a:lnTo>
                  <a:lnTo>
                    <a:pt x="132207" y="680466"/>
                  </a:lnTo>
                  <a:lnTo>
                    <a:pt x="132207" y="686816"/>
                  </a:lnTo>
                  <a:cubicBezTo>
                    <a:pt x="59182" y="686816"/>
                    <a:pt x="0" y="627634"/>
                    <a:pt x="0" y="554609"/>
                  </a:cubicBezTo>
                  <a:lnTo>
                    <a:pt x="0" y="132207"/>
                  </a:lnTo>
                  <a:lnTo>
                    <a:pt x="6350" y="132207"/>
                  </a:lnTo>
                  <a:lnTo>
                    <a:pt x="0" y="132207"/>
                  </a:lnTo>
                  <a:moveTo>
                    <a:pt x="12700" y="132207"/>
                  </a:moveTo>
                  <a:lnTo>
                    <a:pt x="12700" y="554609"/>
                  </a:lnTo>
                  <a:lnTo>
                    <a:pt x="6350" y="554609"/>
                  </a:lnTo>
                  <a:lnTo>
                    <a:pt x="12700" y="554609"/>
                  </a:lnTo>
                  <a:cubicBezTo>
                    <a:pt x="12700" y="620649"/>
                    <a:pt x="66167" y="674116"/>
                    <a:pt x="132207" y="674116"/>
                  </a:cubicBezTo>
                  <a:lnTo>
                    <a:pt x="554609" y="674116"/>
                  </a:lnTo>
                  <a:cubicBezTo>
                    <a:pt x="620649" y="674116"/>
                    <a:pt x="674116" y="620649"/>
                    <a:pt x="674116" y="554609"/>
                  </a:cubicBezTo>
                  <a:lnTo>
                    <a:pt x="674116" y="132207"/>
                  </a:lnTo>
                  <a:cubicBezTo>
                    <a:pt x="674116" y="66167"/>
                    <a:pt x="620649" y="12700"/>
                    <a:pt x="554609" y="12700"/>
                  </a:cubicBezTo>
                  <a:lnTo>
                    <a:pt x="132207" y="12700"/>
                  </a:lnTo>
                  <a:lnTo>
                    <a:pt x="132207" y="6350"/>
                  </a:lnTo>
                  <a:lnTo>
                    <a:pt x="132207" y="12700"/>
                  </a:lnTo>
                  <a:cubicBezTo>
                    <a:pt x="66167" y="12700"/>
                    <a:pt x="12700" y="66167"/>
                    <a:pt x="12700" y="132207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32" name="Freeform 32" descr="preencoded.png"/>
          <p:cNvSpPr/>
          <p:nvPr/>
        </p:nvSpPr>
        <p:spPr>
          <a:xfrm>
            <a:off x="5537969" y="4965576"/>
            <a:ext cx="353914" cy="442466"/>
          </a:xfrm>
          <a:custGeom>
            <a:avLst/>
            <a:gdLst/>
            <a:ahLst/>
            <a:cxnLst/>
            <a:rect l="l" t="t" r="r" b="b"/>
            <a:pathLst>
              <a:path w="353914" h="442466">
                <a:moveTo>
                  <a:pt x="0" y="0"/>
                </a:moveTo>
                <a:lnTo>
                  <a:pt x="353913" y="0"/>
                </a:lnTo>
                <a:lnTo>
                  <a:pt x="353913" y="442466"/>
                </a:lnTo>
                <a:lnTo>
                  <a:pt x="0" y="4424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0" r="-280"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6838652" y="4906119"/>
            <a:ext cx="2949774" cy="368648"/>
            <a:chOff x="0" y="0"/>
            <a:chExt cx="3933032" cy="49153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933032" cy="491530"/>
            </a:xfrm>
            <a:custGeom>
              <a:avLst/>
              <a:gdLst/>
              <a:ahLst/>
              <a:cxnLst/>
              <a:rect l="l" t="t" r="r" b="b"/>
              <a:pathLst>
                <a:path w="3933032" h="491530">
                  <a:moveTo>
                    <a:pt x="0" y="0"/>
                  </a:moveTo>
                  <a:lnTo>
                    <a:pt x="3933032" y="0"/>
                  </a:lnTo>
                  <a:lnTo>
                    <a:pt x="3933032" y="491530"/>
                  </a:lnTo>
                  <a:lnTo>
                    <a:pt x="0" y="491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3933032" cy="5105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1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Voice to Text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838652" y="5409605"/>
            <a:ext cx="3608189" cy="359569"/>
            <a:chOff x="0" y="0"/>
            <a:chExt cx="4810918" cy="47942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810918" cy="479425"/>
            </a:xfrm>
            <a:custGeom>
              <a:avLst/>
              <a:gdLst/>
              <a:ahLst/>
              <a:cxnLst/>
              <a:rect l="l" t="t" r="r" b="b"/>
              <a:pathLst>
                <a:path w="4810918" h="479425">
                  <a:moveTo>
                    <a:pt x="0" y="0"/>
                  </a:moveTo>
                  <a:lnTo>
                    <a:pt x="4810918" y="0"/>
                  </a:lnTo>
                  <a:lnTo>
                    <a:pt x="4810918" y="479425"/>
                  </a:lnTo>
                  <a:lnTo>
                    <a:pt x="0" y="4794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76200"/>
              <a:ext cx="4810918" cy="5556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AI converts speech into text.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816599" y="6183809"/>
            <a:ext cx="674191" cy="28575"/>
            <a:chOff x="0" y="0"/>
            <a:chExt cx="898922" cy="381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98906" cy="38100"/>
            </a:xfrm>
            <a:custGeom>
              <a:avLst/>
              <a:gdLst/>
              <a:ahLst/>
              <a:cxnLst/>
              <a:rect l="l" t="t" r="r" b="b"/>
              <a:pathLst>
                <a:path w="89890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79856" y="0"/>
                  </a:lnTo>
                  <a:cubicBezTo>
                    <a:pt x="890397" y="0"/>
                    <a:pt x="898906" y="8509"/>
                    <a:pt x="898906" y="19050"/>
                  </a:cubicBezTo>
                  <a:cubicBezTo>
                    <a:pt x="898906" y="29591"/>
                    <a:pt x="890397" y="38100"/>
                    <a:pt x="87985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5457452" y="5940624"/>
            <a:ext cx="515094" cy="515094"/>
            <a:chOff x="0" y="0"/>
            <a:chExt cx="686792" cy="686792"/>
          </a:xfrm>
        </p:grpSpPr>
        <p:sp>
          <p:nvSpPr>
            <p:cNvPr id="42" name="Freeform 42"/>
            <p:cNvSpPr/>
            <p:nvPr/>
          </p:nvSpPr>
          <p:spPr>
            <a:xfrm>
              <a:off x="6350" y="6350"/>
              <a:ext cx="674116" cy="674116"/>
            </a:xfrm>
            <a:custGeom>
              <a:avLst/>
              <a:gdLst/>
              <a:ahLst/>
              <a:cxnLst/>
              <a:rect l="l" t="t" r="r" b="b"/>
              <a:pathLst>
                <a:path w="674116" h="674116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548259" y="0"/>
                  </a:lnTo>
                  <a:cubicBezTo>
                    <a:pt x="617728" y="0"/>
                    <a:pt x="674116" y="56388"/>
                    <a:pt x="674116" y="125857"/>
                  </a:cubicBezTo>
                  <a:lnTo>
                    <a:pt x="674116" y="548259"/>
                  </a:lnTo>
                  <a:cubicBezTo>
                    <a:pt x="674116" y="617728"/>
                    <a:pt x="617728" y="674116"/>
                    <a:pt x="548259" y="674116"/>
                  </a:cubicBezTo>
                  <a:lnTo>
                    <a:pt x="125857" y="674116"/>
                  </a:lnTo>
                  <a:cubicBezTo>
                    <a:pt x="56388" y="674116"/>
                    <a:pt x="0" y="617728"/>
                    <a:pt x="0" y="548259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0"/>
              <a:ext cx="686816" cy="686816"/>
            </a:xfrm>
            <a:custGeom>
              <a:avLst/>
              <a:gdLst/>
              <a:ahLst/>
              <a:cxnLst/>
              <a:rect l="l" t="t" r="r" b="b"/>
              <a:pathLst>
                <a:path w="686816" h="686816">
                  <a:moveTo>
                    <a:pt x="0" y="132207"/>
                  </a:moveTo>
                  <a:cubicBezTo>
                    <a:pt x="0" y="59182"/>
                    <a:pt x="59182" y="0"/>
                    <a:pt x="132207" y="0"/>
                  </a:cubicBezTo>
                  <a:lnTo>
                    <a:pt x="554609" y="0"/>
                  </a:lnTo>
                  <a:lnTo>
                    <a:pt x="554609" y="6350"/>
                  </a:lnTo>
                  <a:lnTo>
                    <a:pt x="554609" y="0"/>
                  </a:lnTo>
                  <a:cubicBezTo>
                    <a:pt x="627634" y="0"/>
                    <a:pt x="686816" y="59182"/>
                    <a:pt x="686816" y="132207"/>
                  </a:cubicBezTo>
                  <a:lnTo>
                    <a:pt x="680466" y="132207"/>
                  </a:lnTo>
                  <a:lnTo>
                    <a:pt x="686816" y="132207"/>
                  </a:lnTo>
                  <a:lnTo>
                    <a:pt x="686816" y="554609"/>
                  </a:lnTo>
                  <a:lnTo>
                    <a:pt x="680466" y="554609"/>
                  </a:lnTo>
                  <a:lnTo>
                    <a:pt x="686816" y="554609"/>
                  </a:lnTo>
                  <a:cubicBezTo>
                    <a:pt x="686816" y="627634"/>
                    <a:pt x="627634" y="686816"/>
                    <a:pt x="554609" y="686816"/>
                  </a:cubicBezTo>
                  <a:lnTo>
                    <a:pt x="554609" y="680466"/>
                  </a:lnTo>
                  <a:lnTo>
                    <a:pt x="554609" y="686816"/>
                  </a:lnTo>
                  <a:lnTo>
                    <a:pt x="132207" y="686816"/>
                  </a:lnTo>
                  <a:lnTo>
                    <a:pt x="132207" y="680466"/>
                  </a:lnTo>
                  <a:lnTo>
                    <a:pt x="132207" y="686816"/>
                  </a:lnTo>
                  <a:cubicBezTo>
                    <a:pt x="59182" y="686816"/>
                    <a:pt x="0" y="627634"/>
                    <a:pt x="0" y="554609"/>
                  </a:cubicBezTo>
                  <a:lnTo>
                    <a:pt x="0" y="132207"/>
                  </a:lnTo>
                  <a:lnTo>
                    <a:pt x="6350" y="132207"/>
                  </a:lnTo>
                  <a:lnTo>
                    <a:pt x="0" y="132207"/>
                  </a:lnTo>
                  <a:moveTo>
                    <a:pt x="12700" y="132207"/>
                  </a:moveTo>
                  <a:lnTo>
                    <a:pt x="12700" y="554609"/>
                  </a:lnTo>
                  <a:lnTo>
                    <a:pt x="6350" y="554609"/>
                  </a:lnTo>
                  <a:lnTo>
                    <a:pt x="12700" y="554609"/>
                  </a:lnTo>
                  <a:cubicBezTo>
                    <a:pt x="12700" y="620649"/>
                    <a:pt x="66167" y="674116"/>
                    <a:pt x="132207" y="674116"/>
                  </a:cubicBezTo>
                  <a:lnTo>
                    <a:pt x="554609" y="674116"/>
                  </a:lnTo>
                  <a:cubicBezTo>
                    <a:pt x="620649" y="674116"/>
                    <a:pt x="674116" y="620649"/>
                    <a:pt x="674116" y="554609"/>
                  </a:cubicBezTo>
                  <a:lnTo>
                    <a:pt x="674116" y="132207"/>
                  </a:lnTo>
                  <a:cubicBezTo>
                    <a:pt x="674116" y="66167"/>
                    <a:pt x="620649" y="12700"/>
                    <a:pt x="554609" y="12700"/>
                  </a:cubicBezTo>
                  <a:lnTo>
                    <a:pt x="132207" y="12700"/>
                  </a:lnTo>
                  <a:lnTo>
                    <a:pt x="132207" y="6350"/>
                  </a:lnTo>
                  <a:lnTo>
                    <a:pt x="132207" y="12700"/>
                  </a:lnTo>
                  <a:cubicBezTo>
                    <a:pt x="66167" y="12700"/>
                    <a:pt x="12700" y="66167"/>
                    <a:pt x="12700" y="132207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44" name="Freeform 44" descr="preencoded.png"/>
          <p:cNvSpPr/>
          <p:nvPr/>
        </p:nvSpPr>
        <p:spPr>
          <a:xfrm>
            <a:off x="5537969" y="5976862"/>
            <a:ext cx="353914" cy="442466"/>
          </a:xfrm>
          <a:custGeom>
            <a:avLst/>
            <a:gdLst/>
            <a:ahLst/>
            <a:cxnLst/>
            <a:rect l="l" t="t" r="r" b="b"/>
            <a:pathLst>
              <a:path w="353914" h="442466">
                <a:moveTo>
                  <a:pt x="0" y="0"/>
                </a:moveTo>
                <a:lnTo>
                  <a:pt x="353913" y="0"/>
                </a:lnTo>
                <a:lnTo>
                  <a:pt x="353913" y="442467"/>
                </a:lnTo>
                <a:lnTo>
                  <a:pt x="0" y="4424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0" r="-280"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1641574" y="5917406"/>
            <a:ext cx="2949774" cy="368648"/>
            <a:chOff x="0" y="0"/>
            <a:chExt cx="3933032" cy="49153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933032" cy="491530"/>
            </a:xfrm>
            <a:custGeom>
              <a:avLst/>
              <a:gdLst/>
              <a:ahLst/>
              <a:cxnLst/>
              <a:rect l="l" t="t" r="r" b="b"/>
              <a:pathLst>
                <a:path w="3933032" h="491530">
                  <a:moveTo>
                    <a:pt x="0" y="0"/>
                  </a:moveTo>
                  <a:lnTo>
                    <a:pt x="3933032" y="0"/>
                  </a:lnTo>
                  <a:lnTo>
                    <a:pt x="3933032" y="491530"/>
                  </a:lnTo>
                  <a:lnTo>
                    <a:pt x="0" y="491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19050"/>
              <a:ext cx="3933032" cy="5105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2875"/>
                </a:lnSpc>
              </a:pPr>
              <a:r>
                <a:rPr lang="en-US" sz="231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Request Processing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83159" y="6420891"/>
            <a:ext cx="3608189" cy="719138"/>
            <a:chOff x="0" y="0"/>
            <a:chExt cx="4810918" cy="95885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810918" cy="958850"/>
            </a:xfrm>
            <a:custGeom>
              <a:avLst/>
              <a:gdLst/>
              <a:ahLst/>
              <a:cxnLst/>
              <a:rect l="l" t="t" r="r" b="b"/>
              <a:pathLst>
                <a:path w="4810918" h="958850">
                  <a:moveTo>
                    <a:pt x="0" y="0"/>
                  </a:moveTo>
                  <a:lnTo>
                    <a:pt x="4810918" y="0"/>
                  </a:lnTo>
                  <a:lnTo>
                    <a:pt x="4810918" y="958850"/>
                  </a:lnTo>
                  <a:lnTo>
                    <a:pt x="0" y="95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76200"/>
              <a:ext cx="4810918" cy="1035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2812"/>
                </a:lnSpc>
              </a:pPr>
              <a:r>
                <a:rPr lang="en-US" sz="175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The system processes the request and assigns priority.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5939210" y="7195096"/>
            <a:ext cx="674191" cy="28575"/>
            <a:chOff x="0" y="0"/>
            <a:chExt cx="898922" cy="381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98906" cy="38100"/>
            </a:xfrm>
            <a:custGeom>
              <a:avLst/>
              <a:gdLst/>
              <a:ahLst/>
              <a:cxnLst/>
              <a:rect l="l" t="t" r="r" b="b"/>
              <a:pathLst>
                <a:path w="89890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79856" y="0"/>
                  </a:lnTo>
                  <a:cubicBezTo>
                    <a:pt x="890397" y="0"/>
                    <a:pt x="898906" y="8509"/>
                    <a:pt x="898906" y="19050"/>
                  </a:cubicBezTo>
                  <a:cubicBezTo>
                    <a:pt x="898906" y="29591"/>
                    <a:pt x="890397" y="38100"/>
                    <a:pt x="87985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5457452" y="6951910"/>
            <a:ext cx="515094" cy="515094"/>
            <a:chOff x="0" y="0"/>
            <a:chExt cx="686792" cy="686792"/>
          </a:xfrm>
        </p:grpSpPr>
        <p:sp>
          <p:nvSpPr>
            <p:cNvPr id="54" name="Freeform 54"/>
            <p:cNvSpPr/>
            <p:nvPr/>
          </p:nvSpPr>
          <p:spPr>
            <a:xfrm>
              <a:off x="6350" y="6350"/>
              <a:ext cx="674116" cy="674116"/>
            </a:xfrm>
            <a:custGeom>
              <a:avLst/>
              <a:gdLst/>
              <a:ahLst/>
              <a:cxnLst/>
              <a:rect l="l" t="t" r="r" b="b"/>
              <a:pathLst>
                <a:path w="674116" h="674116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548259" y="0"/>
                  </a:lnTo>
                  <a:cubicBezTo>
                    <a:pt x="617728" y="0"/>
                    <a:pt x="674116" y="56388"/>
                    <a:pt x="674116" y="125857"/>
                  </a:cubicBezTo>
                  <a:lnTo>
                    <a:pt x="674116" y="548259"/>
                  </a:lnTo>
                  <a:cubicBezTo>
                    <a:pt x="674116" y="617728"/>
                    <a:pt x="617728" y="674116"/>
                    <a:pt x="548259" y="674116"/>
                  </a:cubicBezTo>
                  <a:lnTo>
                    <a:pt x="125857" y="674116"/>
                  </a:lnTo>
                  <a:cubicBezTo>
                    <a:pt x="56388" y="674116"/>
                    <a:pt x="0" y="617728"/>
                    <a:pt x="0" y="548259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0" y="0"/>
              <a:ext cx="686816" cy="686816"/>
            </a:xfrm>
            <a:custGeom>
              <a:avLst/>
              <a:gdLst/>
              <a:ahLst/>
              <a:cxnLst/>
              <a:rect l="l" t="t" r="r" b="b"/>
              <a:pathLst>
                <a:path w="686816" h="686816">
                  <a:moveTo>
                    <a:pt x="0" y="132207"/>
                  </a:moveTo>
                  <a:cubicBezTo>
                    <a:pt x="0" y="59182"/>
                    <a:pt x="59182" y="0"/>
                    <a:pt x="132207" y="0"/>
                  </a:cubicBezTo>
                  <a:lnTo>
                    <a:pt x="554609" y="0"/>
                  </a:lnTo>
                  <a:lnTo>
                    <a:pt x="554609" y="6350"/>
                  </a:lnTo>
                  <a:lnTo>
                    <a:pt x="554609" y="0"/>
                  </a:lnTo>
                  <a:cubicBezTo>
                    <a:pt x="627634" y="0"/>
                    <a:pt x="686816" y="59182"/>
                    <a:pt x="686816" y="132207"/>
                  </a:cubicBezTo>
                  <a:lnTo>
                    <a:pt x="680466" y="132207"/>
                  </a:lnTo>
                  <a:lnTo>
                    <a:pt x="686816" y="132207"/>
                  </a:lnTo>
                  <a:lnTo>
                    <a:pt x="686816" y="554609"/>
                  </a:lnTo>
                  <a:lnTo>
                    <a:pt x="680466" y="554609"/>
                  </a:lnTo>
                  <a:lnTo>
                    <a:pt x="686816" y="554609"/>
                  </a:lnTo>
                  <a:cubicBezTo>
                    <a:pt x="686816" y="627634"/>
                    <a:pt x="627634" y="686816"/>
                    <a:pt x="554609" y="686816"/>
                  </a:cubicBezTo>
                  <a:lnTo>
                    <a:pt x="554609" y="680466"/>
                  </a:lnTo>
                  <a:lnTo>
                    <a:pt x="554609" y="686816"/>
                  </a:lnTo>
                  <a:lnTo>
                    <a:pt x="132207" y="686816"/>
                  </a:lnTo>
                  <a:lnTo>
                    <a:pt x="132207" y="680466"/>
                  </a:lnTo>
                  <a:lnTo>
                    <a:pt x="132207" y="686816"/>
                  </a:lnTo>
                  <a:cubicBezTo>
                    <a:pt x="59182" y="686816"/>
                    <a:pt x="0" y="627634"/>
                    <a:pt x="0" y="554609"/>
                  </a:cubicBezTo>
                  <a:lnTo>
                    <a:pt x="0" y="132207"/>
                  </a:lnTo>
                  <a:lnTo>
                    <a:pt x="6350" y="132207"/>
                  </a:lnTo>
                  <a:lnTo>
                    <a:pt x="0" y="132207"/>
                  </a:lnTo>
                  <a:moveTo>
                    <a:pt x="12700" y="132207"/>
                  </a:moveTo>
                  <a:lnTo>
                    <a:pt x="12700" y="554609"/>
                  </a:lnTo>
                  <a:lnTo>
                    <a:pt x="6350" y="554609"/>
                  </a:lnTo>
                  <a:lnTo>
                    <a:pt x="12700" y="554609"/>
                  </a:lnTo>
                  <a:cubicBezTo>
                    <a:pt x="12700" y="620649"/>
                    <a:pt x="66167" y="674116"/>
                    <a:pt x="132207" y="674116"/>
                  </a:cubicBezTo>
                  <a:lnTo>
                    <a:pt x="554609" y="674116"/>
                  </a:lnTo>
                  <a:cubicBezTo>
                    <a:pt x="620649" y="674116"/>
                    <a:pt x="674116" y="620649"/>
                    <a:pt x="674116" y="554609"/>
                  </a:cubicBezTo>
                  <a:lnTo>
                    <a:pt x="674116" y="132207"/>
                  </a:lnTo>
                  <a:cubicBezTo>
                    <a:pt x="674116" y="66167"/>
                    <a:pt x="620649" y="12700"/>
                    <a:pt x="554609" y="12700"/>
                  </a:cubicBezTo>
                  <a:lnTo>
                    <a:pt x="132207" y="12700"/>
                  </a:lnTo>
                  <a:lnTo>
                    <a:pt x="132207" y="6350"/>
                  </a:lnTo>
                  <a:lnTo>
                    <a:pt x="132207" y="12700"/>
                  </a:lnTo>
                  <a:cubicBezTo>
                    <a:pt x="66167" y="12700"/>
                    <a:pt x="12700" y="66167"/>
                    <a:pt x="12700" y="132207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56" name="Freeform 56" descr="preencoded.png"/>
          <p:cNvSpPr/>
          <p:nvPr/>
        </p:nvSpPr>
        <p:spPr>
          <a:xfrm>
            <a:off x="5537969" y="6988150"/>
            <a:ext cx="353914" cy="442466"/>
          </a:xfrm>
          <a:custGeom>
            <a:avLst/>
            <a:gdLst/>
            <a:ahLst/>
            <a:cxnLst/>
            <a:rect l="l" t="t" r="r" b="b"/>
            <a:pathLst>
              <a:path w="353914" h="442466">
                <a:moveTo>
                  <a:pt x="0" y="0"/>
                </a:moveTo>
                <a:lnTo>
                  <a:pt x="353913" y="0"/>
                </a:lnTo>
                <a:lnTo>
                  <a:pt x="353913" y="442466"/>
                </a:lnTo>
                <a:lnTo>
                  <a:pt x="0" y="4424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80" r="-280"/>
            </a:stretch>
          </a:blipFill>
        </p:spPr>
      </p:sp>
      <p:grpSp>
        <p:nvGrpSpPr>
          <p:cNvPr id="57" name="Group 57"/>
          <p:cNvGrpSpPr/>
          <p:nvPr/>
        </p:nvGrpSpPr>
        <p:grpSpPr>
          <a:xfrm>
            <a:off x="6838652" y="6928694"/>
            <a:ext cx="2949774" cy="368648"/>
            <a:chOff x="0" y="0"/>
            <a:chExt cx="3933032" cy="49153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3933032" cy="491530"/>
            </a:xfrm>
            <a:custGeom>
              <a:avLst/>
              <a:gdLst/>
              <a:ahLst/>
              <a:cxnLst/>
              <a:rect l="l" t="t" r="r" b="b"/>
              <a:pathLst>
                <a:path w="3933032" h="491530">
                  <a:moveTo>
                    <a:pt x="0" y="0"/>
                  </a:moveTo>
                  <a:lnTo>
                    <a:pt x="3933032" y="0"/>
                  </a:lnTo>
                  <a:lnTo>
                    <a:pt x="3933032" y="491530"/>
                  </a:lnTo>
                  <a:lnTo>
                    <a:pt x="0" y="491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19050"/>
              <a:ext cx="3933032" cy="5105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1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Nurse Notification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6838652" y="7432179"/>
            <a:ext cx="3608189" cy="719138"/>
            <a:chOff x="0" y="0"/>
            <a:chExt cx="4810918" cy="95885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4810918" cy="958850"/>
            </a:xfrm>
            <a:custGeom>
              <a:avLst/>
              <a:gdLst/>
              <a:ahLst/>
              <a:cxnLst/>
              <a:rect l="l" t="t" r="r" b="b"/>
              <a:pathLst>
                <a:path w="4810918" h="958850">
                  <a:moveTo>
                    <a:pt x="0" y="0"/>
                  </a:moveTo>
                  <a:lnTo>
                    <a:pt x="4810918" y="0"/>
                  </a:lnTo>
                  <a:lnTo>
                    <a:pt x="4810918" y="958850"/>
                  </a:lnTo>
                  <a:lnTo>
                    <a:pt x="0" y="95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76200"/>
              <a:ext cx="4810918" cy="1035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Nurse receives an instant notification with request details.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4816599" y="8206382"/>
            <a:ext cx="674191" cy="28575"/>
            <a:chOff x="0" y="0"/>
            <a:chExt cx="898922" cy="381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98906" cy="38100"/>
            </a:xfrm>
            <a:custGeom>
              <a:avLst/>
              <a:gdLst/>
              <a:ahLst/>
              <a:cxnLst/>
              <a:rect l="l" t="t" r="r" b="b"/>
              <a:pathLst>
                <a:path w="89890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79856" y="0"/>
                  </a:lnTo>
                  <a:cubicBezTo>
                    <a:pt x="890397" y="0"/>
                    <a:pt x="898906" y="8509"/>
                    <a:pt x="898906" y="19050"/>
                  </a:cubicBezTo>
                  <a:cubicBezTo>
                    <a:pt x="898906" y="29591"/>
                    <a:pt x="890397" y="38100"/>
                    <a:pt x="87985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5457452" y="7963197"/>
            <a:ext cx="515094" cy="515094"/>
            <a:chOff x="0" y="0"/>
            <a:chExt cx="686792" cy="686792"/>
          </a:xfrm>
        </p:grpSpPr>
        <p:sp>
          <p:nvSpPr>
            <p:cNvPr id="66" name="Freeform 66"/>
            <p:cNvSpPr/>
            <p:nvPr/>
          </p:nvSpPr>
          <p:spPr>
            <a:xfrm>
              <a:off x="6350" y="6350"/>
              <a:ext cx="674116" cy="674116"/>
            </a:xfrm>
            <a:custGeom>
              <a:avLst/>
              <a:gdLst/>
              <a:ahLst/>
              <a:cxnLst/>
              <a:rect l="l" t="t" r="r" b="b"/>
              <a:pathLst>
                <a:path w="674116" h="674116">
                  <a:moveTo>
                    <a:pt x="0" y="125857"/>
                  </a:moveTo>
                  <a:cubicBezTo>
                    <a:pt x="0" y="56388"/>
                    <a:pt x="56388" y="0"/>
                    <a:pt x="125857" y="0"/>
                  </a:cubicBezTo>
                  <a:lnTo>
                    <a:pt x="548259" y="0"/>
                  </a:lnTo>
                  <a:cubicBezTo>
                    <a:pt x="617728" y="0"/>
                    <a:pt x="674116" y="56388"/>
                    <a:pt x="674116" y="125857"/>
                  </a:cubicBezTo>
                  <a:lnTo>
                    <a:pt x="674116" y="548259"/>
                  </a:lnTo>
                  <a:cubicBezTo>
                    <a:pt x="674116" y="617728"/>
                    <a:pt x="617728" y="674116"/>
                    <a:pt x="548259" y="674116"/>
                  </a:cubicBezTo>
                  <a:lnTo>
                    <a:pt x="125857" y="674116"/>
                  </a:lnTo>
                  <a:cubicBezTo>
                    <a:pt x="56388" y="674116"/>
                    <a:pt x="0" y="617728"/>
                    <a:pt x="0" y="548259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67" name="Freeform 67"/>
            <p:cNvSpPr/>
            <p:nvPr/>
          </p:nvSpPr>
          <p:spPr>
            <a:xfrm>
              <a:off x="0" y="0"/>
              <a:ext cx="686816" cy="686816"/>
            </a:xfrm>
            <a:custGeom>
              <a:avLst/>
              <a:gdLst/>
              <a:ahLst/>
              <a:cxnLst/>
              <a:rect l="l" t="t" r="r" b="b"/>
              <a:pathLst>
                <a:path w="686816" h="686816">
                  <a:moveTo>
                    <a:pt x="0" y="132207"/>
                  </a:moveTo>
                  <a:cubicBezTo>
                    <a:pt x="0" y="59182"/>
                    <a:pt x="59182" y="0"/>
                    <a:pt x="132207" y="0"/>
                  </a:cubicBezTo>
                  <a:lnTo>
                    <a:pt x="554609" y="0"/>
                  </a:lnTo>
                  <a:lnTo>
                    <a:pt x="554609" y="6350"/>
                  </a:lnTo>
                  <a:lnTo>
                    <a:pt x="554609" y="0"/>
                  </a:lnTo>
                  <a:cubicBezTo>
                    <a:pt x="627634" y="0"/>
                    <a:pt x="686816" y="59182"/>
                    <a:pt x="686816" y="132207"/>
                  </a:cubicBezTo>
                  <a:lnTo>
                    <a:pt x="680466" y="132207"/>
                  </a:lnTo>
                  <a:lnTo>
                    <a:pt x="686816" y="132207"/>
                  </a:lnTo>
                  <a:lnTo>
                    <a:pt x="686816" y="554609"/>
                  </a:lnTo>
                  <a:lnTo>
                    <a:pt x="680466" y="554609"/>
                  </a:lnTo>
                  <a:lnTo>
                    <a:pt x="686816" y="554609"/>
                  </a:lnTo>
                  <a:cubicBezTo>
                    <a:pt x="686816" y="627634"/>
                    <a:pt x="627634" y="686816"/>
                    <a:pt x="554609" y="686816"/>
                  </a:cubicBezTo>
                  <a:lnTo>
                    <a:pt x="554609" y="680466"/>
                  </a:lnTo>
                  <a:lnTo>
                    <a:pt x="554609" y="686816"/>
                  </a:lnTo>
                  <a:lnTo>
                    <a:pt x="132207" y="686816"/>
                  </a:lnTo>
                  <a:lnTo>
                    <a:pt x="132207" y="680466"/>
                  </a:lnTo>
                  <a:lnTo>
                    <a:pt x="132207" y="686816"/>
                  </a:lnTo>
                  <a:cubicBezTo>
                    <a:pt x="59182" y="686816"/>
                    <a:pt x="0" y="627634"/>
                    <a:pt x="0" y="554609"/>
                  </a:cubicBezTo>
                  <a:lnTo>
                    <a:pt x="0" y="132207"/>
                  </a:lnTo>
                  <a:lnTo>
                    <a:pt x="6350" y="132207"/>
                  </a:lnTo>
                  <a:lnTo>
                    <a:pt x="0" y="132207"/>
                  </a:lnTo>
                  <a:moveTo>
                    <a:pt x="12700" y="132207"/>
                  </a:moveTo>
                  <a:lnTo>
                    <a:pt x="12700" y="554609"/>
                  </a:lnTo>
                  <a:lnTo>
                    <a:pt x="6350" y="554609"/>
                  </a:lnTo>
                  <a:lnTo>
                    <a:pt x="12700" y="554609"/>
                  </a:lnTo>
                  <a:cubicBezTo>
                    <a:pt x="12700" y="620649"/>
                    <a:pt x="66167" y="674116"/>
                    <a:pt x="132207" y="674116"/>
                  </a:cubicBezTo>
                  <a:lnTo>
                    <a:pt x="554609" y="674116"/>
                  </a:lnTo>
                  <a:cubicBezTo>
                    <a:pt x="620649" y="674116"/>
                    <a:pt x="674116" y="620649"/>
                    <a:pt x="674116" y="554609"/>
                  </a:cubicBezTo>
                  <a:lnTo>
                    <a:pt x="674116" y="132207"/>
                  </a:lnTo>
                  <a:cubicBezTo>
                    <a:pt x="674116" y="66167"/>
                    <a:pt x="620649" y="12700"/>
                    <a:pt x="554609" y="12700"/>
                  </a:cubicBezTo>
                  <a:lnTo>
                    <a:pt x="132207" y="12700"/>
                  </a:lnTo>
                  <a:lnTo>
                    <a:pt x="132207" y="6350"/>
                  </a:lnTo>
                  <a:lnTo>
                    <a:pt x="132207" y="12700"/>
                  </a:lnTo>
                  <a:cubicBezTo>
                    <a:pt x="66167" y="12700"/>
                    <a:pt x="12700" y="66167"/>
                    <a:pt x="12700" y="132207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68" name="Freeform 68" descr="preencoded.png"/>
          <p:cNvSpPr/>
          <p:nvPr/>
        </p:nvSpPr>
        <p:spPr>
          <a:xfrm>
            <a:off x="5537969" y="7999437"/>
            <a:ext cx="353914" cy="442466"/>
          </a:xfrm>
          <a:custGeom>
            <a:avLst/>
            <a:gdLst/>
            <a:ahLst/>
            <a:cxnLst/>
            <a:rect l="l" t="t" r="r" b="b"/>
            <a:pathLst>
              <a:path w="353914" h="442466">
                <a:moveTo>
                  <a:pt x="0" y="0"/>
                </a:moveTo>
                <a:lnTo>
                  <a:pt x="353913" y="0"/>
                </a:lnTo>
                <a:lnTo>
                  <a:pt x="353913" y="442467"/>
                </a:lnTo>
                <a:lnTo>
                  <a:pt x="0" y="44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80" r="-280"/>
            </a:stretch>
          </a:blipFill>
        </p:spPr>
      </p:sp>
      <p:grpSp>
        <p:nvGrpSpPr>
          <p:cNvPr id="69" name="Group 69"/>
          <p:cNvGrpSpPr/>
          <p:nvPr/>
        </p:nvGrpSpPr>
        <p:grpSpPr>
          <a:xfrm>
            <a:off x="1641574" y="7939980"/>
            <a:ext cx="2949774" cy="368648"/>
            <a:chOff x="0" y="0"/>
            <a:chExt cx="3933032" cy="49153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3933032" cy="491530"/>
            </a:xfrm>
            <a:custGeom>
              <a:avLst/>
              <a:gdLst/>
              <a:ahLst/>
              <a:cxnLst/>
              <a:rect l="l" t="t" r="r" b="b"/>
              <a:pathLst>
                <a:path w="3933032" h="491530">
                  <a:moveTo>
                    <a:pt x="0" y="0"/>
                  </a:moveTo>
                  <a:lnTo>
                    <a:pt x="3933032" y="0"/>
                  </a:lnTo>
                  <a:lnTo>
                    <a:pt x="3933032" y="491530"/>
                  </a:lnTo>
                  <a:lnTo>
                    <a:pt x="0" y="491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0" y="-19050"/>
              <a:ext cx="3933032" cy="5105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2875"/>
                </a:lnSpc>
              </a:pPr>
              <a:r>
                <a:rPr lang="en-US" sz="231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Status Updates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983159" y="8443466"/>
            <a:ext cx="3608189" cy="719138"/>
            <a:chOff x="0" y="0"/>
            <a:chExt cx="4810918" cy="95885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4810918" cy="958850"/>
            </a:xfrm>
            <a:custGeom>
              <a:avLst/>
              <a:gdLst/>
              <a:ahLst/>
              <a:cxnLst/>
              <a:rect l="l" t="t" r="r" b="b"/>
              <a:pathLst>
                <a:path w="4810918" h="958850">
                  <a:moveTo>
                    <a:pt x="0" y="0"/>
                  </a:moveTo>
                  <a:lnTo>
                    <a:pt x="4810918" y="0"/>
                  </a:lnTo>
                  <a:lnTo>
                    <a:pt x="4810918" y="958850"/>
                  </a:lnTo>
                  <a:lnTo>
                    <a:pt x="0" y="95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0" y="-76200"/>
              <a:ext cx="4810918" cy="1035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2812"/>
                </a:lnSpc>
              </a:pPr>
              <a:r>
                <a:rPr lang="en-US" sz="175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Nurses provide real-time status updates to patients.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1854547"/>
            <a:ext cx="13240494" cy="930325"/>
            <a:chOff x="0" y="0"/>
            <a:chExt cx="17653992" cy="12404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653992" cy="1240433"/>
            </a:xfrm>
            <a:custGeom>
              <a:avLst/>
              <a:gdLst/>
              <a:ahLst/>
              <a:cxnLst/>
              <a:rect l="l" t="t" r="r" b="b"/>
              <a:pathLst>
                <a:path w="17653992" h="1240433">
                  <a:moveTo>
                    <a:pt x="0" y="0"/>
                  </a:moveTo>
                  <a:lnTo>
                    <a:pt x="17653992" y="0"/>
                  </a:lnTo>
                  <a:lnTo>
                    <a:pt x="17653992" y="1240433"/>
                  </a:lnTo>
                  <a:lnTo>
                    <a:pt x="0" y="1240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653992" cy="12880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We appreciate your time and attention!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992238" y="3351907"/>
            <a:ext cx="5150941" cy="3183434"/>
          </a:xfrm>
          <a:custGeom>
            <a:avLst/>
            <a:gdLst/>
            <a:ahLst/>
            <a:cxnLst/>
            <a:rect l="l" t="t" r="r" b="b"/>
            <a:pathLst>
              <a:path w="5150941" h="3183434">
                <a:moveTo>
                  <a:pt x="0" y="0"/>
                </a:moveTo>
                <a:lnTo>
                  <a:pt x="5150941" y="0"/>
                </a:lnTo>
                <a:lnTo>
                  <a:pt x="5150941" y="3183434"/>
                </a:lnTo>
                <a:lnTo>
                  <a:pt x="0" y="3183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" r="-5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92238" y="6889700"/>
            <a:ext cx="3721299" cy="465088"/>
            <a:chOff x="0" y="0"/>
            <a:chExt cx="4961732" cy="6201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1732" cy="620117"/>
            </a:xfrm>
            <a:custGeom>
              <a:avLst/>
              <a:gdLst/>
              <a:ahLst/>
              <a:cxnLst/>
              <a:rect l="l" t="t" r="r" b="b"/>
              <a:pathLst>
                <a:path w="4961732" h="620117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Partnership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7524899"/>
            <a:ext cx="5150941" cy="907256"/>
            <a:chOff x="0" y="0"/>
            <a:chExt cx="6867922" cy="12096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867922" cy="1209675"/>
            </a:xfrm>
            <a:custGeom>
              <a:avLst/>
              <a:gdLst/>
              <a:ahLst/>
              <a:cxnLst/>
              <a:rect l="l" t="t" r="r" b="b"/>
              <a:pathLst>
                <a:path w="6867922" h="1209675">
                  <a:moveTo>
                    <a:pt x="0" y="0"/>
                  </a:moveTo>
                  <a:lnTo>
                    <a:pt x="6867922" y="0"/>
                  </a:lnTo>
                  <a:lnTo>
                    <a:pt x="6867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6867922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We value every opportunity to collaborate with you.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6568380" y="3351907"/>
            <a:ext cx="5151090" cy="3183582"/>
          </a:xfrm>
          <a:custGeom>
            <a:avLst/>
            <a:gdLst/>
            <a:ahLst/>
            <a:cxnLst/>
            <a:rect l="l" t="t" r="r" b="b"/>
            <a:pathLst>
              <a:path w="5151090" h="3183582">
                <a:moveTo>
                  <a:pt x="0" y="0"/>
                </a:moveTo>
                <a:lnTo>
                  <a:pt x="5151090" y="0"/>
                </a:lnTo>
                <a:lnTo>
                  <a:pt x="5151090" y="3183583"/>
                </a:lnTo>
                <a:lnTo>
                  <a:pt x="0" y="3183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" r="-53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568380" y="6889849"/>
            <a:ext cx="3721299" cy="465088"/>
            <a:chOff x="0" y="0"/>
            <a:chExt cx="4961732" cy="6201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961732" cy="620117"/>
            </a:xfrm>
            <a:custGeom>
              <a:avLst/>
              <a:gdLst/>
              <a:ahLst/>
              <a:cxnLst/>
              <a:rect l="l" t="t" r="r" b="b"/>
              <a:pathLst>
                <a:path w="4961732" h="620117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Teamwork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568380" y="7525047"/>
            <a:ext cx="5151090" cy="907256"/>
            <a:chOff x="0" y="0"/>
            <a:chExt cx="6868120" cy="12096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868120" cy="1209675"/>
            </a:xfrm>
            <a:custGeom>
              <a:avLst/>
              <a:gdLst/>
              <a:ahLst/>
              <a:cxnLst/>
              <a:rect l="l" t="t" r="r" b="b"/>
              <a:pathLst>
                <a:path w="6868120" h="1209675">
                  <a:moveTo>
                    <a:pt x="0" y="0"/>
                  </a:moveTo>
                  <a:lnTo>
                    <a:pt x="6868120" y="0"/>
                  </a:lnTo>
                  <a:lnTo>
                    <a:pt x="686812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6868120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Our team is committed to delivering excellence.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12144672" y="3351907"/>
            <a:ext cx="5150941" cy="3183434"/>
          </a:xfrm>
          <a:custGeom>
            <a:avLst/>
            <a:gdLst/>
            <a:ahLst/>
            <a:cxnLst/>
            <a:rect l="l" t="t" r="r" b="b"/>
            <a:pathLst>
              <a:path w="5150941" h="3183434">
                <a:moveTo>
                  <a:pt x="0" y="0"/>
                </a:moveTo>
                <a:lnTo>
                  <a:pt x="5150942" y="0"/>
                </a:lnTo>
                <a:lnTo>
                  <a:pt x="5150942" y="3183434"/>
                </a:lnTo>
                <a:lnTo>
                  <a:pt x="0" y="3183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" r="-52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2144672" y="6889700"/>
            <a:ext cx="3721299" cy="465088"/>
            <a:chOff x="0" y="0"/>
            <a:chExt cx="4961732" cy="6201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61732" cy="620117"/>
            </a:xfrm>
            <a:custGeom>
              <a:avLst/>
              <a:gdLst/>
              <a:ahLst/>
              <a:cxnLst/>
              <a:rect l="l" t="t" r="r" b="b"/>
              <a:pathLst>
                <a:path w="4961732" h="620117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Innovation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144672" y="7524899"/>
            <a:ext cx="5150941" cy="907256"/>
            <a:chOff x="0" y="0"/>
            <a:chExt cx="6867922" cy="12096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867922" cy="1209675"/>
            </a:xfrm>
            <a:custGeom>
              <a:avLst/>
              <a:gdLst/>
              <a:ahLst/>
              <a:cxnLst/>
              <a:rect l="l" t="t" r="r" b="b"/>
              <a:pathLst>
                <a:path w="6867922" h="1209675">
                  <a:moveTo>
                    <a:pt x="0" y="0"/>
                  </a:moveTo>
                  <a:lnTo>
                    <a:pt x="6867922" y="0"/>
                  </a:lnTo>
                  <a:lnTo>
                    <a:pt x="6867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6867922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We strive to bring cutting-edge solutions to you.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997149"/>
            <a:ext cx="11026825" cy="604689"/>
            <a:chOff x="0" y="0"/>
            <a:chExt cx="14702433" cy="8062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702433" cy="806252"/>
            </a:xfrm>
            <a:custGeom>
              <a:avLst/>
              <a:gdLst/>
              <a:ahLst/>
              <a:cxnLst/>
              <a:rect l="l" t="t" r="r" b="b"/>
              <a:pathLst>
                <a:path w="14702433" h="806252">
                  <a:moveTo>
                    <a:pt x="0" y="0"/>
                  </a:moveTo>
                  <a:lnTo>
                    <a:pt x="14702433" y="0"/>
                  </a:lnTo>
                  <a:lnTo>
                    <a:pt x="14702433" y="806252"/>
                  </a:lnTo>
                  <a:lnTo>
                    <a:pt x="0" y="806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4702433" cy="8348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0"/>
                </a:lnSpc>
              </a:pPr>
              <a:r>
                <a:rPr lang="en-US" sz="3749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Why is a Voice-Based Patient Call System Needed?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992238" y="1970335"/>
            <a:ext cx="2514451" cy="1553915"/>
          </a:xfrm>
          <a:custGeom>
            <a:avLst/>
            <a:gdLst/>
            <a:ahLst/>
            <a:cxnLst/>
            <a:rect l="l" t="t" r="r" b="b"/>
            <a:pathLst>
              <a:path w="2514451" h="1553915">
                <a:moveTo>
                  <a:pt x="0" y="0"/>
                </a:moveTo>
                <a:lnTo>
                  <a:pt x="2514451" y="0"/>
                </a:lnTo>
                <a:lnTo>
                  <a:pt x="2514451" y="1553915"/>
                </a:lnTo>
                <a:lnTo>
                  <a:pt x="0" y="1553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" r="-46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92238" y="3754488"/>
            <a:ext cx="3540919" cy="302270"/>
            <a:chOff x="0" y="0"/>
            <a:chExt cx="4721225" cy="4030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1225" cy="403027"/>
            </a:xfrm>
            <a:custGeom>
              <a:avLst/>
              <a:gdLst/>
              <a:ahLst/>
              <a:cxnLst/>
              <a:rect l="l" t="t" r="r" b="b"/>
              <a:pathLst>
                <a:path w="4721225" h="403027">
                  <a:moveTo>
                    <a:pt x="0" y="0"/>
                  </a:moveTo>
                  <a:lnTo>
                    <a:pt x="4721225" y="0"/>
                  </a:lnTo>
                  <a:lnTo>
                    <a:pt x="4721225" y="403027"/>
                  </a:lnTo>
                  <a:lnTo>
                    <a:pt x="0" y="403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721225" cy="4125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75"/>
                </a:lnSpc>
              </a:pPr>
              <a:r>
                <a:rPr lang="en-US" sz="1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Faster Response to Emergencies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4167187"/>
            <a:ext cx="3868490" cy="884039"/>
            <a:chOff x="0" y="0"/>
            <a:chExt cx="5157987" cy="11787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157987" cy="1178718"/>
            </a:xfrm>
            <a:custGeom>
              <a:avLst/>
              <a:gdLst/>
              <a:ahLst/>
              <a:cxnLst/>
              <a:rect l="l" t="t" r="r" b="b"/>
              <a:pathLst>
                <a:path w="5157987" h="1178718">
                  <a:moveTo>
                    <a:pt x="0" y="0"/>
                  </a:moveTo>
                  <a:lnTo>
                    <a:pt x="5157987" y="0"/>
                  </a:lnTo>
                  <a:lnTo>
                    <a:pt x="5157987" y="1178718"/>
                  </a:lnTo>
                  <a:lnTo>
                    <a:pt x="0" y="1178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5157987" cy="12453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12"/>
                </a:lnSpc>
              </a:pPr>
              <a:r>
                <a:rPr lang="en-US" sz="143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Voice-activated alerts enable rapid response, ensuring immediate attention during critical situations.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5137100" y="1970335"/>
            <a:ext cx="2514600" cy="1554064"/>
          </a:xfrm>
          <a:custGeom>
            <a:avLst/>
            <a:gdLst/>
            <a:ahLst/>
            <a:cxnLst/>
            <a:rect l="l" t="t" r="r" b="b"/>
            <a:pathLst>
              <a:path w="2514600" h="1554064">
                <a:moveTo>
                  <a:pt x="0" y="0"/>
                </a:moveTo>
                <a:lnTo>
                  <a:pt x="2514600" y="0"/>
                </a:lnTo>
                <a:lnTo>
                  <a:pt x="2514600" y="1554064"/>
                </a:lnTo>
                <a:lnTo>
                  <a:pt x="0" y="1554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" r="-47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5137100" y="3754636"/>
            <a:ext cx="3868639" cy="604540"/>
            <a:chOff x="0" y="0"/>
            <a:chExt cx="5158185" cy="8060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158185" cy="806053"/>
            </a:xfrm>
            <a:custGeom>
              <a:avLst/>
              <a:gdLst/>
              <a:ahLst/>
              <a:cxnLst/>
              <a:rect l="l" t="t" r="r" b="b"/>
              <a:pathLst>
                <a:path w="5158185" h="806053">
                  <a:moveTo>
                    <a:pt x="0" y="0"/>
                  </a:moveTo>
                  <a:lnTo>
                    <a:pt x="5158185" y="0"/>
                  </a:lnTo>
                  <a:lnTo>
                    <a:pt x="5158185" y="806053"/>
                  </a:lnTo>
                  <a:lnTo>
                    <a:pt x="0" y="8060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5158185" cy="8155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75"/>
                </a:lnSpc>
              </a:pPr>
              <a:r>
                <a:rPr lang="en-US" sz="1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Hands-Free and Accessible Communication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137100" y="4469606"/>
            <a:ext cx="3868639" cy="884039"/>
            <a:chOff x="0" y="0"/>
            <a:chExt cx="5158185" cy="117871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158185" cy="1178718"/>
            </a:xfrm>
            <a:custGeom>
              <a:avLst/>
              <a:gdLst/>
              <a:ahLst/>
              <a:cxnLst/>
              <a:rect l="l" t="t" r="r" b="b"/>
              <a:pathLst>
                <a:path w="5158185" h="1178718">
                  <a:moveTo>
                    <a:pt x="0" y="0"/>
                  </a:moveTo>
                  <a:lnTo>
                    <a:pt x="5158185" y="0"/>
                  </a:lnTo>
                  <a:lnTo>
                    <a:pt x="5158185" y="1178718"/>
                  </a:lnTo>
                  <a:lnTo>
                    <a:pt x="0" y="1178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5158185" cy="12453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12"/>
                </a:lnSpc>
              </a:pPr>
              <a:r>
                <a:rPr lang="en-US" sz="143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Offers easy, hands-free communication, particularly beneficial for patients with mobility challenges.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9282112" y="1970335"/>
            <a:ext cx="2514600" cy="1554064"/>
          </a:xfrm>
          <a:custGeom>
            <a:avLst/>
            <a:gdLst/>
            <a:ahLst/>
            <a:cxnLst/>
            <a:rect l="l" t="t" r="r" b="b"/>
            <a:pathLst>
              <a:path w="2514600" h="1554064">
                <a:moveTo>
                  <a:pt x="0" y="0"/>
                </a:moveTo>
                <a:lnTo>
                  <a:pt x="2514600" y="0"/>
                </a:lnTo>
                <a:lnTo>
                  <a:pt x="2514600" y="1554064"/>
                </a:lnTo>
                <a:lnTo>
                  <a:pt x="0" y="15540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" r="-47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9282112" y="3754636"/>
            <a:ext cx="3868639" cy="604540"/>
            <a:chOff x="0" y="0"/>
            <a:chExt cx="5158185" cy="80605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158185" cy="806053"/>
            </a:xfrm>
            <a:custGeom>
              <a:avLst/>
              <a:gdLst/>
              <a:ahLst/>
              <a:cxnLst/>
              <a:rect l="l" t="t" r="r" b="b"/>
              <a:pathLst>
                <a:path w="5158185" h="806053">
                  <a:moveTo>
                    <a:pt x="0" y="0"/>
                  </a:moveTo>
                  <a:lnTo>
                    <a:pt x="5158185" y="0"/>
                  </a:lnTo>
                  <a:lnTo>
                    <a:pt x="5158185" y="806053"/>
                  </a:lnTo>
                  <a:lnTo>
                    <a:pt x="0" y="8060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5158185" cy="8155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75"/>
                </a:lnSpc>
              </a:pPr>
              <a:r>
                <a:rPr lang="en-US" sz="1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Reducing Nurse Workload and Burnout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282112" y="4469606"/>
            <a:ext cx="3868639" cy="589360"/>
            <a:chOff x="0" y="0"/>
            <a:chExt cx="5158185" cy="78581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158185" cy="785813"/>
            </a:xfrm>
            <a:custGeom>
              <a:avLst/>
              <a:gdLst/>
              <a:ahLst/>
              <a:cxnLst/>
              <a:rect l="l" t="t" r="r" b="b"/>
              <a:pathLst>
                <a:path w="5158185" h="785813">
                  <a:moveTo>
                    <a:pt x="0" y="0"/>
                  </a:moveTo>
                  <a:lnTo>
                    <a:pt x="5158185" y="0"/>
                  </a:lnTo>
                  <a:lnTo>
                    <a:pt x="5158185" y="785813"/>
                  </a:lnTo>
                  <a:lnTo>
                    <a:pt x="0" y="7858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5158185" cy="8524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12"/>
                </a:lnSpc>
              </a:pPr>
              <a:r>
                <a:rPr lang="en-US" sz="143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Automates routine tasks, alleviating the burden on nurses and reducing burnout.</a:t>
              </a:r>
            </a:p>
          </p:txBody>
        </p:sp>
      </p:grpSp>
      <p:sp>
        <p:nvSpPr>
          <p:cNvPr id="29" name="Freeform 29" descr="preencoded.png"/>
          <p:cNvSpPr/>
          <p:nvPr/>
        </p:nvSpPr>
        <p:spPr>
          <a:xfrm>
            <a:off x="13427125" y="1970335"/>
            <a:ext cx="2514600" cy="1554064"/>
          </a:xfrm>
          <a:custGeom>
            <a:avLst/>
            <a:gdLst/>
            <a:ahLst/>
            <a:cxnLst/>
            <a:rect l="l" t="t" r="r" b="b"/>
            <a:pathLst>
              <a:path w="2514600" h="1554064">
                <a:moveTo>
                  <a:pt x="0" y="0"/>
                </a:moveTo>
                <a:lnTo>
                  <a:pt x="2514600" y="0"/>
                </a:lnTo>
                <a:lnTo>
                  <a:pt x="2514600" y="1554064"/>
                </a:lnTo>
                <a:lnTo>
                  <a:pt x="0" y="155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7" r="-47"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3427125" y="3754636"/>
            <a:ext cx="3192066" cy="302270"/>
            <a:chOff x="0" y="0"/>
            <a:chExt cx="4256088" cy="40302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256088" cy="403027"/>
            </a:xfrm>
            <a:custGeom>
              <a:avLst/>
              <a:gdLst/>
              <a:ahLst/>
              <a:cxnLst/>
              <a:rect l="l" t="t" r="r" b="b"/>
              <a:pathLst>
                <a:path w="4256088" h="403027">
                  <a:moveTo>
                    <a:pt x="0" y="0"/>
                  </a:moveTo>
                  <a:lnTo>
                    <a:pt x="4256088" y="0"/>
                  </a:lnTo>
                  <a:lnTo>
                    <a:pt x="4256088" y="403027"/>
                  </a:lnTo>
                  <a:lnTo>
                    <a:pt x="0" y="403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4256088" cy="4125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75"/>
                </a:lnSpc>
              </a:pPr>
              <a:r>
                <a:rPr lang="en-US" sz="1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Improved Hospital Workflow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427125" y="4167336"/>
            <a:ext cx="3868639" cy="589360"/>
            <a:chOff x="0" y="0"/>
            <a:chExt cx="5158185" cy="78581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158185" cy="785813"/>
            </a:xfrm>
            <a:custGeom>
              <a:avLst/>
              <a:gdLst/>
              <a:ahLst/>
              <a:cxnLst/>
              <a:rect l="l" t="t" r="r" b="b"/>
              <a:pathLst>
                <a:path w="5158185" h="785813">
                  <a:moveTo>
                    <a:pt x="0" y="0"/>
                  </a:moveTo>
                  <a:lnTo>
                    <a:pt x="5158185" y="0"/>
                  </a:lnTo>
                  <a:lnTo>
                    <a:pt x="5158185" y="785813"/>
                  </a:lnTo>
                  <a:lnTo>
                    <a:pt x="0" y="7858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5158185" cy="8524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12"/>
                </a:lnSpc>
              </a:pPr>
              <a:r>
                <a:rPr lang="en-US" sz="143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Streamlines operations, optimizing staff coordination and resource allocation.</a:t>
              </a:r>
            </a:p>
          </p:txBody>
        </p:sp>
      </p:grpSp>
      <p:sp>
        <p:nvSpPr>
          <p:cNvPr id="36" name="Freeform 36" descr="preencoded.png"/>
          <p:cNvSpPr/>
          <p:nvPr/>
        </p:nvSpPr>
        <p:spPr>
          <a:xfrm>
            <a:off x="992238" y="5906392"/>
            <a:ext cx="2514451" cy="1553915"/>
          </a:xfrm>
          <a:custGeom>
            <a:avLst/>
            <a:gdLst/>
            <a:ahLst/>
            <a:cxnLst/>
            <a:rect l="l" t="t" r="r" b="b"/>
            <a:pathLst>
              <a:path w="2514451" h="1553915">
                <a:moveTo>
                  <a:pt x="0" y="0"/>
                </a:moveTo>
                <a:lnTo>
                  <a:pt x="2514451" y="0"/>
                </a:lnTo>
                <a:lnTo>
                  <a:pt x="2514451" y="1553916"/>
                </a:lnTo>
                <a:lnTo>
                  <a:pt x="0" y="15539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6" r="-46"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992238" y="7690545"/>
            <a:ext cx="3868490" cy="604540"/>
            <a:chOff x="0" y="0"/>
            <a:chExt cx="5157987" cy="80605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157987" cy="806053"/>
            </a:xfrm>
            <a:custGeom>
              <a:avLst/>
              <a:gdLst/>
              <a:ahLst/>
              <a:cxnLst/>
              <a:rect l="l" t="t" r="r" b="b"/>
              <a:pathLst>
                <a:path w="5157987" h="806053">
                  <a:moveTo>
                    <a:pt x="0" y="0"/>
                  </a:moveTo>
                  <a:lnTo>
                    <a:pt x="5157987" y="0"/>
                  </a:lnTo>
                  <a:lnTo>
                    <a:pt x="5157987" y="806053"/>
                  </a:lnTo>
                  <a:lnTo>
                    <a:pt x="0" y="8060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9525"/>
              <a:ext cx="5157987" cy="8155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75"/>
                </a:lnSpc>
              </a:pPr>
              <a:r>
                <a:rPr lang="en-US" sz="1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Integration with Smart Healthcare Systems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92238" y="8405515"/>
            <a:ext cx="3868490" cy="884039"/>
            <a:chOff x="0" y="0"/>
            <a:chExt cx="5157987" cy="117871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157987" cy="1178718"/>
            </a:xfrm>
            <a:custGeom>
              <a:avLst/>
              <a:gdLst/>
              <a:ahLst/>
              <a:cxnLst/>
              <a:rect l="l" t="t" r="r" b="b"/>
              <a:pathLst>
                <a:path w="5157987" h="1178718">
                  <a:moveTo>
                    <a:pt x="0" y="0"/>
                  </a:moveTo>
                  <a:lnTo>
                    <a:pt x="5157987" y="0"/>
                  </a:lnTo>
                  <a:lnTo>
                    <a:pt x="5157987" y="1178718"/>
                  </a:lnTo>
                  <a:lnTo>
                    <a:pt x="0" y="1178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66675"/>
              <a:ext cx="5157987" cy="12453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12"/>
                </a:lnSpc>
              </a:pPr>
              <a:r>
                <a:rPr lang="en-US" sz="143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Connects effortlessly with existing hospital technologies, creating a unified smart environment.</a:t>
              </a:r>
            </a:p>
          </p:txBody>
        </p:sp>
      </p:grpSp>
      <p:sp>
        <p:nvSpPr>
          <p:cNvPr id="43" name="Freeform 43" descr="preencoded.png"/>
          <p:cNvSpPr/>
          <p:nvPr/>
        </p:nvSpPr>
        <p:spPr>
          <a:xfrm>
            <a:off x="5137100" y="5906392"/>
            <a:ext cx="2514600" cy="1554064"/>
          </a:xfrm>
          <a:custGeom>
            <a:avLst/>
            <a:gdLst/>
            <a:ahLst/>
            <a:cxnLst/>
            <a:rect l="l" t="t" r="r" b="b"/>
            <a:pathLst>
              <a:path w="2514600" h="1554064">
                <a:moveTo>
                  <a:pt x="0" y="0"/>
                </a:moveTo>
                <a:lnTo>
                  <a:pt x="2514600" y="0"/>
                </a:lnTo>
                <a:lnTo>
                  <a:pt x="2514600" y="1554064"/>
                </a:lnTo>
                <a:lnTo>
                  <a:pt x="0" y="15540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7" r="-47"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5137100" y="7690694"/>
            <a:ext cx="3868639" cy="604540"/>
            <a:chOff x="0" y="0"/>
            <a:chExt cx="5158185" cy="80605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158185" cy="806053"/>
            </a:xfrm>
            <a:custGeom>
              <a:avLst/>
              <a:gdLst/>
              <a:ahLst/>
              <a:cxnLst/>
              <a:rect l="l" t="t" r="r" b="b"/>
              <a:pathLst>
                <a:path w="5158185" h="806053">
                  <a:moveTo>
                    <a:pt x="0" y="0"/>
                  </a:moveTo>
                  <a:lnTo>
                    <a:pt x="5158185" y="0"/>
                  </a:lnTo>
                  <a:lnTo>
                    <a:pt x="5158185" y="806053"/>
                  </a:lnTo>
                  <a:lnTo>
                    <a:pt x="0" y="8060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9525"/>
              <a:ext cx="5158185" cy="8155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75"/>
                </a:lnSpc>
              </a:pPr>
              <a:r>
                <a:rPr lang="en-US" sz="1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Enhanced Patient Experience and Satisfaction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5137100" y="8405664"/>
            <a:ext cx="3868639" cy="884039"/>
            <a:chOff x="0" y="0"/>
            <a:chExt cx="5158185" cy="117871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5158185" cy="1178718"/>
            </a:xfrm>
            <a:custGeom>
              <a:avLst/>
              <a:gdLst/>
              <a:ahLst/>
              <a:cxnLst/>
              <a:rect l="l" t="t" r="r" b="b"/>
              <a:pathLst>
                <a:path w="5158185" h="1178718">
                  <a:moveTo>
                    <a:pt x="0" y="0"/>
                  </a:moveTo>
                  <a:lnTo>
                    <a:pt x="5158185" y="0"/>
                  </a:lnTo>
                  <a:lnTo>
                    <a:pt x="5158185" y="1178718"/>
                  </a:lnTo>
                  <a:lnTo>
                    <a:pt x="0" y="1178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66675"/>
              <a:ext cx="5158185" cy="12453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12"/>
                </a:lnSpc>
              </a:pPr>
              <a:r>
                <a:rPr lang="en-US" sz="143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Increases patient comfort and satisfaction through user-friendly and responsive communication.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800397"/>
            <a:ext cx="6698456" cy="837308"/>
            <a:chOff x="0" y="0"/>
            <a:chExt cx="8931275" cy="11164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31275" cy="1116410"/>
            </a:xfrm>
            <a:custGeom>
              <a:avLst/>
              <a:gdLst/>
              <a:ahLst/>
              <a:cxnLst/>
              <a:rect l="l" t="t" r="r" b="b"/>
              <a:pathLst>
                <a:path w="8931275" h="1116410">
                  <a:moveTo>
                    <a:pt x="0" y="0"/>
                  </a:moveTo>
                  <a:lnTo>
                    <a:pt x="8931275" y="0"/>
                  </a:lnTo>
                  <a:lnTo>
                    <a:pt x="8931275" y="1116410"/>
                  </a:lnTo>
                  <a:lnTo>
                    <a:pt x="0" y="11164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931275" cy="11449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62"/>
                </a:lnSpc>
              </a:pPr>
              <a:r>
                <a:rPr lang="en-US" sz="5250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Problem Statement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45475" y="2302520"/>
            <a:ext cx="583555" cy="583555"/>
            <a:chOff x="0" y="0"/>
            <a:chExt cx="778073" cy="77807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765302" cy="765429"/>
            </a:xfrm>
            <a:custGeom>
              <a:avLst/>
              <a:gdLst/>
              <a:ahLst/>
              <a:cxnLst/>
              <a:rect l="l" t="t" r="r" b="b"/>
              <a:pathLst>
                <a:path w="765302" h="765429">
                  <a:moveTo>
                    <a:pt x="0" y="142875"/>
                  </a:moveTo>
                  <a:cubicBezTo>
                    <a:pt x="0" y="64008"/>
                    <a:pt x="64008" y="0"/>
                    <a:pt x="142875" y="0"/>
                  </a:cubicBezTo>
                  <a:lnTo>
                    <a:pt x="622427" y="0"/>
                  </a:lnTo>
                  <a:cubicBezTo>
                    <a:pt x="701294" y="0"/>
                    <a:pt x="765302" y="64008"/>
                    <a:pt x="765302" y="142875"/>
                  </a:cubicBezTo>
                  <a:lnTo>
                    <a:pt x="765302" y="622427"/>
                  </a:lnTo>
                  <a:cubicBezTo>
                    <a:pt x="765302" y="701294"/>
                    <a:pt x="701294" y="765302"/>
                    <a:pt x="622427" y="765302"/>
                  </a:cubicBezTo>
                  <a:lnTo>
                    <a:pt x="142875" y="765302"/>
                  </a:lnTo>
                  <a:cubicBezTo>
                    <a:pt x="64008" y="765429"/>
                    <a:pt x="0" y="701421"/>
                    <a:pt x="0" y="622427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78129" cy="778129"/>
            </a:xfrm>
            <a:custGeom>
              <a:avLst/>
              <a:gdLst/>
              <a:ahLst/>
              <a:cxnLst/>
              <a:rect l="l" t="t" r="r" b="b"/>
              <a:pathLst>
                <a:path w="778129" h="778129">
                  <a:moveTo>
                    <a:pt x="0" y="149225"/>
                  </a:moveTo>
                  <a:cubicBezTo>
                    <a:pt x="0" y="66802"/>
                    <a:pt x="66802" y="0"/>
                    <a:pt x="149225" y="0"/>
                  </a:cubicBezTo>
                  <a:lnTo>
                    <a:pt x="628777" y="0"/>
                  </a:lnTo>
                  <a:lnTo>
                    <a:pt x="628777" y="6350"/>
                  </a:lnTo>
                  <a:lnTo>
                    <a:pt x="628777" y="0"/>
                  </a:lnTo>
                  <a:cubicBezTo>
                    <a:pt x="711200" y="0"/>
                    <a:pt x="778129" y="66802"/>
                    <a:pt x="778129" y="149225"/>
                  </a:cubicBezTo>
                  <a:lnTo>
                    <a:pt x="771779" y="149225"/>
                  </a:lnTo>
                  <a:lnTo>
                    <a:pt x="778129" y="149225"/>
                  </a:lnTo>
                  <a:lnTo>
                    <a:pt x="778129" y="628777"/>
                  </a:lnTo>
                  <a:lnTo>
                    <a:pt x="771779" y="628777"/>
                  </a:lnTo>
                  <a:lnTo>
                    <a:pt x="778129" y="628777"/>
                  </a:lnTo>
                  <a:cubicBezTo>
                    <a:pt x="778129" y="711200"/>
                    <a:pt x="711200" y="778129"/>
                    <a:pt x="628777" y="778129"/>
                  </a:cubicBezTo>
                  <a:lnTo>
                    <a:pt x="628777" y="771779"/>
                  </a:lnTo>
                  <a:lnTo>
                    <a:pt x="628777" y="778129"/>
                  </a:lnTo>
                  <a:lnTo>
                    <a:pt x="149225" y="778129"/>
                  </a:lnTo>
                  <a:lnTo>
                    <a:pt x="149225" y="771779"/>
                  </a:lnTo>
                  <a:lnTo>
                    <a:pt x="149225" y="778129"/>
                  </a:lnTo>
                  <a:cubicBezTo>
                    <a:pt x="66802" y="778129"/>
                    <a:pt x="0" y="711200"/>
                    <a:pt x="0" y="628777"/>
                  </a:cubicBezTo>
                  <a:lnTo>
                    <a:pt x="0" y="149225"/>
                  </a:lnTo>
                  <a:lnTo>
                    <a:pt x="6350" y="149225"/>
                  </a:lnTo>
                  <a:lnTo>
                    <a:pt x="0" y="149225"/>
                  </a:lnTo>
                  <a:moveTo>
                    <a:pt x="12700" y="149225"/>
                  </a:moveTo>
                  <a:lnTo>
                    <a:pt x="12700" y="628777"/>
                  </a:lnTo>
                  <a:lnTo>
                    <a:pt x="6350" y="628777"/>
                  </a:lnTo>
                  <a:lnTo>
                    <a:pt x="12700" y="628777"/>
                  </a:lnTo>
                  <a:cubicBezTo>
                    <a:pt x="12700" y="704215"/>
                    <a:pt x="73787" y="765302"/>
                    <a:pt x="149225" y="765302"/>
                  </a:cubicBezTo>
                  <a:lnTo>
                    <a:pt x="628777" y="765302"/>
                  </a:lnTo>
                  <a:cubicBezTo>
                    <a:pt x="704215" y="765302"/>
                    <a:pt x="765302" y="704215"/>
                    <a:pt x="765302" y="628777"/>
                  </a:cubicBezTo>
                  <a:lnTo>
                    <a:pt x="765302" y="149225"/>
                  </a:lnTo>
                  <a:cubicBezTo>
                    <a:pt x="765429" y="73787"/>
                    <a:pt x="704215" y="12700"/>
                    <a:pt x="628777" y="12700"/>
                  </a:cubicBezTo>
                  <a:lnTo>
                    <a:pt x="149225" y="12700"/>
                  </a:lnTo>
                  <a:lnTo>
                    <a:pt x="149225" y="6350"/>
                  </a:lnTo>
                  <a:lnTo>
                    <a:pt x="149225" y="12700"/>
                  </a:lnTo>
                  <a:cubicBezTo>
                    <a:pt x="73787" y="12700"/>
                    <a:pt x="12700" y="73787"/>
                    <a:pt x="12700" y="149225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7936260" y="2343075"/>
            <a:ext cx="401836" cy="502295"/>
          </a:xfrm>
          <a:custGeom>
            <a:avLst/>
            <a:gdLst/>
            <a:ahLst/>
            <a:cxnLst/>
            <a:rect l="l" t="t" r="r" b="b"/>
            <a:pathLst>
              <a:path w="401836" h="502295">
                <a:moveTo>
                  <a:pt x="0" y="0"/>
                </a:moveTo>
                <a:lnTo>
                  <a:pt x="401836" y="0"/>
                </a:lnTo>
                <a:lnTo>
                  <a:pt x="401836" y="502295"/>
                </a:lnTo>
                <a:lnTo>
                  <a:pt x="0" y="502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76" b="-476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679359" y="2307282"/>
            <a:ext cx="3749576" cy="418505"/>
            <a:chOff x="0" y="0"/>
            <a:chExt cx="4999435" cy="5580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999435" cy="558007"/>
            </a:xfrm>
            <a:custGeom>
              <a:avLst/>
              <a:gdLst/>
              <a:ahLst/>
              <a:cxnLst/>
              <a:rect l="l" t="t" r="r" b="b"/>
              <a:pathLst>
                <a:path w="4999435" h="558007">
                  <a:moveTo>
                    <a:pt x="0" y="0"/>
                  </a:moveTo>
                  <a:lnTo>
                    <a:pt x="4999435" y="0"/>
                  </a:lnTo>
                  <a:lnTo>
                    <a:pt x="4999435" y="558007"/>
                  </a:lnTo>
                  <a:lnTo>
                    <a:pt x="0" y="558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999435" cy="5770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9"/>
                </a:lnSpc>
              </a:pPr>
              <a:r>
                <a:rPr lang="en-US" sz="2625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Delayed Nurse Response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679359" y="2878782"/>
            <a:ext cx="8616404" cy="816769"/>
            <a:chOff x="0" y="0"/>
            <a:chExt cx="11488538" cy="10890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488538" cy="1089025"/>
            </a:xfrm>
            <a:custGeom>
              <a:avLst/>
              <a:gdLst/>
              <a:ahLst/>
              <a:cxnLst/>
              <a:rect l="l" t="t" r="r" b="b"/>
              <a:pathLst>
                <a:path w="11488538" h="1089025">
                  <a:moveTo>
                    <a:pt x="0" y="0"/>
                  </a:moveTo>
                  <a:lnTo>
                    <a:pt x="11488538" y="0"/>
                  </a:lnTo>
                  <a:lnTo>
                    <a:pt x="11488538" y="1089025"/>
                  </a:lnTo>
                  <a:lnTo>
                    <a:pt x="0" y="108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11488538" cy="1165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Patients often experience delays in getting assistance due to manual call systems.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45475" y="4232821"/>
            <a:ext cx="583555" cy="583555"/>
            <a:chOff x="0" y="0"/>
            <a:chExt cx="778073" cy="77807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765302" cy="765429"/>
            </a:xfrm>
            <a:custGeom>
              <a:avLst/>
              <a:gdLst/>
              <a:ahLst/>
              <a:cxnLst/>
              <a:rect l="l" t="t" r="r" b="b"/>
              <a:pathLst>
                <a:path w="765302" h="765429">
                  <a:moveTo>
                    <a:pt x="0" y="142875"/>
                  </a:moveTo>
                  <a:cubicBezTo>
                    <a:pt x="0" y="64008"/>
                    <a:pt x="64008" y="0"/>
                    <a:pt x="142875" y="0"/>
                  </a:cubicBezTo>
                  <a:lnTo>
                    <a:pt x="622427" y="0"/>
                  </a:lnTo>
                  <a:cubicBezTo>
                    <a:pt x="701294" y="0"/>
                    <a:pt x="765302" y="64008"/>
                    <a:pt x="765302" y="142875"/>
                  </a:cubicBezTo>
                  <a:lnTo>
                    <a:pt x="765302" y="622427"/>
                  </a:lnTo>
                  <a:cubicBezTo>
                    <a:pt x="765302" y="701294"/>
                    <a:pt x="701294" y="765302"/>
                    <a:pt x="622427" y="765302"/>
                  </a:cubicBezTo>
                  <a:lnTo>
                    <a:pt x="142875" y="765302"/>
                  </a:lnTo>
                  <a:cubicBezTo>
                    <a:pt x="64008" y="765429"/>
                    <a:pt x="0" y="701421"/>
                    <a:pt x="0" y="622427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778129" cy="778129"/>
            </a:xfrm>
            <a:custGeom>
              <a:avLst/>
              <a:gdLst/>
              <a:ahLst/>
              <a:cxnLst/>
              <a:rect l="l" t="t" r="r" b="b"/>
              <a:pathLst>
                <a:path w="778129" h="778129">
                  <a:moveTo>
                    <a:pt x="0" y="149225"/>
                  </a:moveTo>
                  <a:cubicBezTo>
                    <a:pt x="0" y="66802"/>
                    <a:pt x="66802" y="0"/>
                    <a:pt x="149225" y="0"/>
                  </a:cubicBezTo>
                  <a:lnTo>
                    <a:pt x="628777" y="0"/>
                  </a:lnTo>
                  <a:lnTo>
                    <a:pt x="628777" y="6350"/>
                  </a:lnTo>
                  <a:lnTo>
                    <a:pt x="628777" y="0"/>
                  </a:lnTo>
                  <a:cubicBezTo>
                    <a:pt x="711200" y="0"/>
                    <a:pt x="778129" y="66802"/>
                    <a:pt x="778129" y="149225"/>
                  </a:cubicBezTo>
                  <a:lnTo>
                    <a:pt x="771779" y="149225"/>
                  </a:lnTo>
                  <a:lnTo>
                    <a:pt x="778129" y="149225"/>
                  </a:lnTo>
                  <a:lnTo>
                    <a:pt x="778129" y="628777"/>
                  </a:lnTo>
                  <a:lnTo>
                    <a:pt x="771779" y="628777"/>
                  </a:lnTo>
                  <a:lnTo>
                    <a:pt x="778129" y="628777"/>
                  </a:lnTo>
                  <a:cubicBezTo>
                    <a:pt x="778129" y="711200"/>
                    <a:pt x="711200" y="778129"/>
                    <a:pt x="628777" y="778129"/>
                  </a:cubicBezTo>
                  <a:lnTo>
                    <a:pt x="628777" y="771779"/>
                  </a:lnTo>
                  <a:lnTo>
                    <a:pt x="628777" y="778129"/>
                  </a:lnTo>
                  <a:lnTo>
                    <a:pt x="149225" y="778129"/>
                  </a:lnTo>
                  <a:lnTo>
                    <a:pt x="149225" y="771779"/>
                  </a:lnTo>
                  <a:lnTo>
                    <a:pt x="149225" y="778129"/>
                  </a:lnTo>
                  <a:cubicBezTo>
                    <a:pt x="66802" y="778129"/>
                    <a:pt x="0" y="711200"/>
                    <a:pt x="0" y="628777"/>
                  </a:cubicBezTo>
                  <a:lnTo>
                    <a:pt x="0" y="149225"/>
                  </a:lnTo>
                  <a:lnTo>
                    <a:pt x="6350" y="149225"/>
                  </a:lnTo>
                  <a:lnTo>
                    <a:pt x="0" y="149225"/>
                  </a:lnTo>
                  <a:moveTo>
                    <a:pt x="12700" y="149225"/>
                  </a:moveTo>
                  <a:lnTo>
                    <a:pt x="12700" y="628777"/>
                  </a:lnTo>
                  <a:lnTo>
                    <a:pt x="6350" y="628777"/>
                  </a:lnTo>
                  <a:lnTo>
                    <a:pt x="12700" y="628777"/>
                  </a:lnTo>
                  <a:cubicBezTo>
                    <a:pt x="12700" y="704215"/>
                    <a:pt x="73787" y="765302"/>
                    <a:pt x="149225" y="765302"/>
                  </a:cubicBezTo>
                  <a:lnTo>
                    <a:pt x="628777" y="765302"/>
                  </a:lnTo>
                  <a:cubicBezTo>
                    <a:pt x="704215" y="765302"/>
                    <a:pt x="765302" y="704215"/>
                    <a:pt x="765302" y="628777"/>
                  </a:cubicBezTo>
                  <a:lnTo>
                    <a:pt x="765302" y="149225"/>
                  </a:lnTo>
                  <a:cubicBezTo>
                    <a:pt x="765429" y="73787"/>
                    <a:pt x="704215" y="12700"/>
                    <a:pt x="628777" y="12700"/>
                  </a:cubicBezTo>
                  <a:lnTo>
                    <a:pt x="149225" y="12700"/>
                  </a:lnTo>
                  <a:lnTo>
                    <a:pt x="149225" y="6350"/>
                  </a:lnTo>
                  <a:lnTo>
                    <a:pt x="149225" y="12700"/>
                  </a:lnTo>
                  <a:cubicBezTo>
                    <a:pt x="73787" y="12700"/>
                    <a:pt x="12700" y="73787"/>
                    <a:pt x="12700" y="149225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22" name="Freeform 22" descr="preencoded.png"/>
          <p:cNvSpPr/>
          <p:nvPr/>
        </p:nvSpPr>
        <p:spPr>
          <a:xfrm>
            <a:off x="7936260" y="4273376"/>
            <a:ext cx="401836" cy="502295"/>
          </a:xfrm>
          <a:custGeom>
            <a:avLst/>
            <a:gdLst/>
            <a:ahLst/>
            <a:cxnLst/>
            <a:rect l="l" t="t" r="r" b="b"/>
            <a:pathLst>
              <a:path w="401836" h="502295">
                <a:moveTo>
                  <a:pt x="0" y="0"/>
                </a:moveTo>
                <a:lnTo>
                  <a:pt x="401836" y="0"/>
                </a:lnTo>
                <a:lnTo>
                  <a:pt x="401836" y="502295"/>
                </a:lnTo>
                <a:lnTo>
                  <a:pt x="0" y="502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76" b="-476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8679359" y="4237584"/>
            <a:ext cx="3349229" cy="418505"/>
            <a:chOff x="0" y="0"/>
            <a:chExt cx="4465638" cy="55800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465638" cy="558007"/>
            </a:xfrm>
            <a:custGeom>
              <a:avLst/>
              <a:gdLst/>
              <a:ahLst/>
              <a:cxnLst/>
              <a:rect l="l" t="t" r="r" b="b"/>
              <a:pathLst>
                <a:path w="4465638" h="558007">
                  <a:moveTo>
                    <a:pt x="0" y="0"/>
                  </a:moveTo>
                  <a:lnTo>
                    <a:pt x="4465638" y="0"/>
                  </a:lnTo>
                  <a:lnTo>
                    <a:pt x="4465638" y="558007"/>
                  </a:lnTo>
                  <a:lnTo>
                    <a:pt x="0" y="558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4465638" cy="5770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9"/>
                </a:lnSpc>
              </a:pPr>
              <a:r>
                <a:rPr lang="en-US" sz="2625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Lack of Prioritization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79359" y="4809084"/>
            <a:ext cx="8616404" cy="816769"/>
            <a:chOff x="0" y="0"/>
            <a:chExt cx="11488538" cy="10890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488538" cy="1089025"/>
            </a:xfrm>
            <a:custGeom>
              <a:avLst/>
              <a:gdLst/>
              <a:ahLst/>
              <a:cxnLst/>
              <a:rect l="l" t="t" r="r" b="b"/>
              <a:pathLst>
                <a:path w="11488538" h="1089025">
                  <a:moveTo>
                    <a:pt x="0" y="0"/>
                  </a:moveTo>
                  <a:lnTo>
                    <a:pt x="11488538" y="0"/>
                  </a:lnTo>
                  <a:lnTo>
                    <a:pt x="11488538" y="1089025"/>
                  </a:lnTo>
                  <a:lnTo>
                    <a:pt x="0" y="108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11488538" cy="1165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Current systems do not differentiate between urgent and non-urgent requests, resulting in inefficient resource utilization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845475" y="6163121"/>
            <a:ext cx="583555" cy="583555"/>
            <a:chOff x="0" y="0"/>
            <a:chExt cx="778073" cy="778073"/>
          </a:xfrm>
        </p:grpSpPr>
        <p:sp>
          <p:nvSpPr>
            <p:cNvPr id="30" name="Freeform 30"/>
            <p:cNvSpPr/>
            <p:nvPr/>
          </p:nvSpPr>
          <p:spPr>
            <a:xfrm>
              <a:off x="6350" y="6350"/>
              <a:ext cx="765302" cy="765429"/>
            </a:xfrm>
            <a:custGeom>
              <a:avLst/>
              <a:gdLst/>
              <a:ahLst/>
              <a:cxnLst/>
              <a:rect l="l" t="t" r="r" b="b"/>
              <a:pathLst>
                <a:path w="765302" h="765429">
                  <a:moveTo>
                    <a:pt x="0" y="142875"/>
                  </a:moveTo>
                  <a:cubicBezTo>
                    <a:pt x="0" y="64008"/>
                    <a:pt x="64008" y="0"/>
                    <a:pt x="142875" y="0"/>
                  </a:cubicBezTo>
                  <a:lnTo>
                    <a:pt x="622427" y="0"/>
                  </a:lnTo>
                  <a:cubicBezTo>
                    <a:pt x="701294" y="0"/>
                    <a:pt x="765302" y="64008"/>
                    <a:pt x="765302" y="142875"/>
                  </a:cubicBezTo>
                  <a:lnTo>
                    <a:pt x="765302" y="622427"/>
                  </a:lnTo>
                  <a:cubicBezTo>
                    <a:pt x="765302" y="701294"/>
                    <a:pt x="701294" y="765302"/>
                    <a:pt x="622427" y="765302"/>
                  </a:cubicBezTo>
                  <a:lnTo>
                    <a:pt x="142875" y="765302"/>
                  </a:lnTo>
                  <a:cubicBezTo>
                    <a:pt x="64008" y="765429"/>
                    <a:pt x="0" y="701421"/>
                    <a:pt x="0" y="622427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778129" cy="778129"/>
            </a:xfrm>
            <a:custGeom>
              <a:avLst/>
              <a:gdLst/>
              <a:ahLst/>
              <a:cxnLst/>
              <a:rect l="l" t="t" r="r" b="b"/>
              <a:pathLst>
                <a:path w="778129" h="778129">
                  <a:moveTo>
                    <a:pt x="0" y="149225"/>
                  </a:moveTo>
                  <a:cubicBezTo>
                    <a:pt x="0" y="66802"/>
                    <a:pt x="66802" y="0"/>
                    <a:pt x="149225" y="0"/>
                  </a:cubicBezTo>
                  <a:lnTo>
                    <a:pt x="628777" y="0"/>
                  </a:lnTo>
                  <a:lnTo>
                    <a:pt x="628777" y="6350"/>
                  </a:lnTo>
                  <a:lnTo>
                    <a:pt x="628777" y="0"/>
                  </a:lnTo>
                  <a:cubicBezTo>
                    <a:pt x="711200" y="0"/>
                    <a:pt x="778129" y="66802"/>
                    <a:pt x="778129" y="149225"/>
                  </a:cubicBezTo>
                  <a:lnTo>
                    <a:pt x="771779" y="149225"/>
                  </a:lnTo>
                  <a:lnTo>
                    <a:pt x="778129" y="149225"/>
                  </a:lnTo>
                  <a:lnTo>
                    <a:pt x="778129" y="628777"/>
                  </a:lnTo>
                  <a:lnTo>
                    <a:pt x="771779" y="628777"/>
                  </a:lnTo>
                  <a:lnTo>
                    <a:pt x="778129" y="628777"/>
                  </a:lnTo>
                  <a:cubicBezTo>
                    <a:pt x="778129" y="711200"/>
                    <a:pt x="711200" y="778129"/>
                    <a:pt x="628777" y="778129"/>
                  </a:cubicBezTo>
                  <a:lnTo>
                    <a:pt x="628777" y="771779"/>
                  </a:lnTo>
                  <a:lnTo>
                    <a:pt x="628777" y="778129"/>
                  </a:lnTo>
                  <a:lnTo>
                    <a:pt x="149225" y="778129"/>
                  </a:lnTo>
                  <a:lnTo>
                    <a:pt x="149225" y="771779"/>
                  </a:lnTo>
                  <a:lnTo>
                    <a:pt x="149225" y="778129"/>
                  </a:lnTo>
                  <a:cubicBezTo>
                    <a:pt x="66802" y="778129"/>
                    <a:pt x="0" y="711200"/>
                    <a:pt x="0" y="628777"/>
                  </a:cubicBezTo>
                  <a:lnTo>
                    <a:pt x="0" y="149225"/>
                  </a:lnTo>
                  <a:lnTo>
                    <a:pt x="6350" y="149225"/>
                  </a:lnTo>
                  <a:lnTo>
                    <a:pt x="0" y="149225"/>
                  </a:lnTo>
                  <a:moveTo>
                    <a:pt x="12700" y="149225"/>
                  </a:moveTo>
                  <a:lnTo>
                    <a:pt x="12700" y="628777"/>
                  </a:lnTo>
                  <a:lnTo>
                    <a:pt x="6350" y="628777"/>
                  </a:lnTo>
                  <a:lnTo>
                    <a:pt x="12700" y="628777"/>
                  </a:lnTo>
                  <a:cubicBezTo>
                    <a:pt x="12700" y="704215"/>
                    <a:pt x="73787" y="765302"/>
                    <a:pt x="149225" y="765302"/>
                  </a:cubicBezTo>
                  <a:lnTo>
                    <a:pt x="628777" y="765302"/>
                  </a:lnTo>
                  <a:cubicBezTo>
                    <a:pt x="704215" y="765302"/>
                    <a:pt x="765302" y="704215"/>
                    <a:pt x="765302" y="628777"/>
                  </a:cubicBezTo>
                  <a:lnTo>
                    <a:pt x="765302" y="149225"/>
                  </a:lnTo>
                  <a:cubicBezTo>
                    <a:pt x="765429" y="73787"/>
                    <a:pt x="704215" y="12700"/>
                    <a:pt x="628777" y="12700"/>
                  </a:cubicBezTo>
                  <a:lnTo>
                    <a:pt x="149225" y="12700"/>
                  </a:lnTo>
                  <a:lnTo>
                    <a:pt x="149225" y="6350"/>
                  </a:lnTo>
                  <a:lnTo>
                    <a:pt x="149225" y="12700"/>
                  </a:lnTo>
                  <a:cubicBezTo>
                    <a:pt x="73787" y="12700"/>
                    <a:pt x="12700" y="73787"/>
                    <a:pt x="12700" y="149225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32" name="Freeform 32" descr="preencoded.png"/>
          <p:cNvSpPr/>
          <p:nvPr/>
        </p:nvSpPr>
        <p:spPr>
          <a:xfrm>
            <a:off x="7936260" y="6203678"/>
            <a:ext cx="401836" cy="502295"/>
          </a:xfrm>
          <a:custGeom>
            <a:avLst/>
            <a:gdLst/>
            <a:ahLst/>
            <a:cxnLst/>
            <a:rect l="l" t="t" r="r" b="b"/>
            <a:pathLst>
              <a:path w="401836" h="502295">
                <a:moveTo>
                  <a:pt x="0" y="0"/>
                </a:moveTo>
                <a:lnTo>
                  <a:pt x="401836" y="0"/>
                </a:lnTo>
                <a:lnTo>
                  <a:pt x="401836" y="502294"/>
                </a:lnTo>
                <a:lnTo>
                  <a:pt x="0" y="50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76" b="-476"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8679359" y="6167884"/>
            <a:ext cx="5328345" cy="418505"/>
            <a:chOff x="0" y="0"/>
            <a:chExt cx="7104460" cy="55800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104460" cy="558007"/>
            </a:xfrm>
            <a:custGeom>
              <a:avLst/>
              <a:gdLst/>
              <a:ahLst/>
              <a:cxnLst/>
              <a:rect l="l" t="t" r="r" b="b"/>
              <a:pathLst>
                <a:path w="7104460" h="558007">
                  <a:moveTo>
                    <a:pt x="0" y="0"/>
                  </a:moveTo>
                  <a:lnTo>
                    <a:pt x="7104460" y="0"/>
                  </a:lnTo>
                  <a:lnTo>
                    <a:pt x="7104460" y="558007"/>
                  </a:lnTo>
                  <a:lnTo>
                    <a:pt x="0" y="558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7104460" cy="5770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9"/>
                </a:lnSpc>
              </a:pPr>
              <a:r>
                <a:rPr lang="en-US" sz="2625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Limited Communication Channels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79359" y="6739384"/>
            <a:ext cx="8616404" cy="816769"/>
            <a:chOff x="0" y="0"/>
            <a:chExt cx="11488538" cy="108902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488538" cy="1089025"/>
            </a:xfrm>
            <a:custGeom>
              <a:avLst/>
              <a:gdLst/>
              <a:ahLst/>
              <a:cxnLst/>
              <a:rect l="l" t="t" r="r" b="b"/>
              <a:pathLst>
                <a:path w="11488538" h="1089025">
                  <a:moveTo>
                    <a:pt x="0" y="0"/>
                  </a:moveTo>
                  <a:lnTo>
                    <a:pt x="11488538" y="0"/>
                  </a:lnTo>
                  <a:lnTo>
                    <a:pt x="11488538" y="1089025"/>
                  </a:lnTo>
                  <a:lnTo>
                    <a:pt x="0" y="108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76200"/>
              <a:ext cx="11488538" cy="1165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Patients typically rely on a single-button system that lacks clarity and context about their needs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845475" y="8093422"/>
            <a:ext cx="583555" cy="583555"/>
            <a:chOff x="0" y="0"/>
            <a:chExt cx="778073" cy="778073"/>
          </a:xfrm>
        </p:grpSpPr>
        <p:sp>
          <p:nvSpPr>
            <p:cNvPr id="40" name="Freeform 40"/>
            <p:cNvSpPr/>
            <p:nvPr/>
          </p:nvSpPr>
          <p:spPr>
            <a:xfrm>
              <a:off x="6350" y="6350"/>
              <a:ext cx="765302" cy="765429"/>
            </a:xfrm>
            <a:custGeom>
              <a:avLst/>
              <a:gdLst/>
              <a:ahLst/>
              <a:cxnLst/>
              <a:rect l="l" t="t" r="r" b="b"/>
              <a:pathLst>
                <a:path w="765302" h="765429">
                  <a:moveTo>
                    <a:pt x="0" y="142875"/>
                  </a:moveTo>
                  <a:cubicBezTo>
                    <a:pt x="0" y="64008"/>
                    <a:pt x="64008" y="0"/>
                    <a:pt x="142875" y="0"/>
                  </a:cubicBezTo>
                  <a:lnTo>
                    <a:pt x="622427" y="0"/>
                  </a:lnTo>
                  <a:cubicBezTo>
                    <a:pt x="701294" y="0"/>
                    <a:pt x="765302" y="64008"/>
                    <a:pt x="765302" y="142875"/>
                  </a:cubicBezTo>
                  <a:lnTo>
                    <a:pt x="765302" y="622427"/>
                  </a:lnTo>
                  <a:cubicBezTo>
                    <a:pt x="765302" y="701294"/>
                    <a:pt x="701294" y="765302"/>
                    <a:pt x="622427" y="765302"/>
                  </a:cubicBezTo>
                  <a:lnTo>
                    <a:pt x="142875" y="765302"/>
                  </a:lnTo>
                  <a:cubicBezTo>
                    <a:pt x="64008" y="765429"/>
                    <a:pt x="0" y="701421"/>
                    <a:pt x="0" y="622427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778129" cy="778129"/>
            </a:xfrm>
            <a:custGeom>
              <a:avLst/>
              <a:gdLst/>
              <a:ahLst/>
              <a:cxnLst/>
              <a:rect l="l" t="t" r="r" b="b"/>
              <a:pathLst>
                <a:path w="778129" h="778129">
                  <a:moveTo>
                    <a:pt x="0" y="149225"/>
                  </a:moveTo>
                  <a:cubicBezTo>
                    <a:pt x="0" y="66802"/>
                    <a:pt x="66802" y="0"/>
                    <a:pt x="149225" y="0"/>
                  </a:cubicBezTo>
                  <a:lnTo>
                    <a:pt x="628777" y="0"/>
                  </a:lnTo>
                  <a:lnTo>
                    <a:pt x="628777" y="6350"/>
                  </a:lnTo>
                  <a:lnTo>
                    <a:pt x="628777" y="0"/>
                  </a:lnTo>
                  <a:cubicBezTo>
                    <a:pt x="711200" y="0"/>
                    <a:pt x="778129" y="66802"/>
                    <a:pt x="778129" y="149225"/>
                  </a:cubicBezTo>
                  <a:lnTo>
                    <a:pt x="771779" y="149225"/>
                  </a:lnTo>
                  <a:lnTo>
                    <a:pt x="778129" y="149225"/>
                  </a:lnTo>
                  <a:lnTo>
                    <a:pt x="778129" y="628777"/>
                  </a:lnTo>
                  <a:lnTo>
                    <a:pt x="771779" y="628777"/>
                  </a:lnTo>
                  <a:lnTo>
                    <a:pt x="778129" y="628777"/>
                  </a:lnTo>
                  <a:cubicBezTo>
                    <a:pt x="778129" y="711200"/>
                    <a:pt x="711200" y="778129"/>
                    <a:pt x="628777" y="778129"/>
                  </a:cubicBezTo>
                  <a:lnTo>
                    <a:pt x="628777" y="771779"/>
                  </a:lnTo>
                  <a:lnTo>
                    <a:pt x="628777" y="778129"/>
                  </a:lnTo>
                  <a:lnTo>
                    <a:pt x="149225" y="778129"/>
                  </a:lnTo>
                  <a:lnTo>
                    <a:pt x="149225" y="771779"/>
                  </a:lnTo>
                  <a:lnTo>
                    <a:pt x="149225" y="778129"/>
                  </a:lnTo>
                  <a:cubicBezTo>
                    <a:pt x="66802" y="778129"/>
                    <a:pt x="0" y="711200"/>
                    <a:pt x="0" y="628777"/>
                  </a:cubicBezTo>
                  <a:lnTo>
                    <a:pt x="0" y="149225"/>
                  </a:lnTo>
                  <a:lnTo>
                    <a:pt x="6350" y="149225"/>
                  </a:lnTo>
                  <a:lnTo>
                    <a:pt x="0" y="149225"/>
                  </a:lnTo>
                  <a:moveTo>
                    <a:pt x="12700" y="149225"/>
                  </a:moveTo>
                  <a:lnTo>
                    <a:pt x="12700" y="628777"/>
                  </a:lnTo>
                  <a:lnTo>
                    <a:pt x="6350" y="628777"/>
                  </a:lnTo>
                  <a:lnTo>
                    <a:pt x="12700" y="628777"/>
                  </a:lnTo>
                  <a:cubicBezTo>
                    <a:pt x="12700" y="704215"/>
                    <a:pt x="73787" y="765302"/>
                    <a:pt x="149225" y="765302"/>
                  </a:cubicBezTo>
                  <a:lnTo>
                    <a:pt x="628777" y="765302"/>
                  </a:lnTo>
                  <a:cubicBezTo>
                    <a:pt x="704215" y="765302"/>
                    <a:pt x="765302" y="704215"/>
                    <a:pt x="765302" y="628777"/>
                  </a:cubicBezTo>
                  <a:lnTo>
                    <a:pt x="765302" y="149225"/>
                  </a:lnTo>
                  <a:cubicBezTo>
                    <a:pt x="765429" y="73787"/>
                    <a:pt x="704215" y="12700"/>
                    <a:pt x="628777" y="12700"/>
                  </a:cubicBezTo>
                  <a:lnTo>
                    <a:pt x="149225" y="12700"/>
                  </a:lnTo>
                  <a:lnTo>
                    <a:pt x="149225" y="6350"/>
                  </a:lnTo>
                  <a:lnTo>
                    <a:pt x="149225" y="12700"/>
                  </a:lnTo>
                  <a:cubicBezTo>
                    <a:pt x="73787" y="12700"/>
                    <a:pt x="12700" y="73787"/>
                    <a:pt x="12700" y="149225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42" name="Freeform 42" descr="preencoded.png"/>
          <p:cNvSpPr/>
          <p:nvPr/>
        </p:nvSpPr>
        <p:spPr>
          <a:xfrm>
            <a:off x="7936260" y="8133977"/>
            <a:ext cx="401836" cy="502295"/>
          </a:xfrm>
          <a:custGeom>
            <a:avLst/>
            <a:gdLst/>
            <a:ahLst/>
            <a:cxnLst/>
            <a:rect l="l" t="t" r="r" b="b"/>
            <a:pathLst>
              <a:path w="401836" h="502295">
                <a:moveTo>
                  <a:pt x="0" y="0"/>
                </a:moveTo>
                <a:lnTo>
                  <a:pt x="401836" y="0"/>
                </a:lnTo>
                <a:lnTo>
                  <a:pt x="401836" y="502295"/>
                </a:lnTo>
                <a:lnTo>
                  <a:pt x="0" y="5022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76" b="-476"/>
            </a:stretch>
          </a:blipFill>
        </p:spPr>
      </p:sp>
      <p:grpSp>
        <p:nvGrpSpPr>
          <p:cNvPr id="43" name="Group 43"/>
          <p:cNvGrpSpPr/>
          <p:nvPr/>
        </p:nvGrpSpPr>
        <p:grpSpPr>
          <a:xfrm>
            <a:off x="8679359" y="8098185"/>
            <a:ext cx="3771900" cy="418505"/>
            <a:chOff x="0" y="0"/>
            <a:chExt cx="5029200" cy="55800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029200" cy="558007"/>
            </a:xfrm>
            <a:custGeom>
              <a:avLst/>
              <a:gdLst/>
              <a:ahLst/>
              <a:cxnLst/>
              <a:rect l="l" t="t" r="r" b="b"/>
              <a:pathLst>
                <a:path w="5029200" h="558007">
                  <a:moveTo>
                    <a:pt x="0" y="0"/>
                  </a:moveTo>
                  <a:lnTo>
                    <a:pt x="5029200" y="0"/>
                  </a:lnTo>
                  <a:lnTo>
                    <a:pt x="5029200" y="558007"/>
                  </a:lnTo>
                  <a:lnTo>
                    <a:pt x="0" y="558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19050"/>
              <a:ext cx="5029200" cy="5770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9"/>
                </a:lnSpc>
              </a:pPr>
              <a:r>
                <a:rPr lang="en-US" sz="2625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Inconsistent Monitoring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679359" y="8669685"/>
            <a:ext cx="8616404" cy="816769"/>
            <a:chOff x="0" y="0"/>
            <a:chExt cx="11488538" cy="108902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488538" cy="1089025"/>
            </a:xfrm>
            <a:custGeom>
              <a:avLst/>
              <a:gdLst/>
              <a:ahLst/>
              <a:cxnLst/>
              <a:rect l="l" t="t" r="r" b="b"/>
              <a:pathLst>
                <a:path w="11488538" h="1089025">
                  <a:moveTo>
                    <a:pt x="0" y="0"/>
                  </a:moveTo>
                  <a:lnTo>
                    <a:pt x="11488538" y="0"/>
                  </a:lnTo>
                  <a:lnTo>
                    <a:pt x="11488538" y="1089025"/>
                  </a:lnTo>
                  <a:lnTo>
                    <a:pt x="0" y="108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76200"/>
              <a:ext cx="11488538" cy="1165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Administrators have limited visibility into response times and nurse workload, making it harder to track service quality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800397"/>
            <a:ext cx="6698456" cy="837308"/>
            <a:chOff x="0" y="0"/>
            <a:chExt cx="8931275" cy="11164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31275" cy="1116410"/>
            </a:xfrm>
            <a:custGeom>
              <a:avLst/>
              <a:gdLst/>
              <a:ahLst/>
              <a:cxnLst/>
              <a:rect l="l" t="t" r="r" b="b"/>
              <a:pathLst>
                <a:path w="8931275" h="1116410">
                  <a:moveTo>
                    <a:pt x="0" y="0"/>
                  </a:moveTo>
                  <a:lnTo>
                    <a:pt x="8931275" y="0"/>
                  </a:lnTo>
                  <a:lnTo>
                    <a:pt x="8931275" y="1116410"/>
                  </a:lnTo>
                  <a:lnTo>
                    <a:pt x="0" y="11164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931275" cy="11449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62"/>
                </a:lnSpc>
              </a:pPr>
              <a:r>
                <a:rPr lang="en-US" sz="5250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Proposed Solution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45475" y="2302520"/>
            <a:ext cx="583555" cy="583555"/>
            <a:chOff x="0" y="0"/>
            <a:chExt cx="778073" cy="77807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765302" cy="765429"/>
            </a:xfrm>
            <a:custGeom>
              <a:avLst/>
              <a:gdLst/>
              <a:ahLst/>
              <a:cxnLst/>
              <a:rect l="l" t="t" r="r" b="b"/>
              <a:pathLst>
                <a:path w="765302" h="765429">
                  <a:moveTo>
                    <a:pt x="0" y="142875"/>
                  </a:moveTo>
                  <a:cubicBezTo>
                    <a:pt x="0" y="64008"/>
                    <a:pt x="64008" y="0"/>
                    <a:pt x="142875" y="0"/>
                  </a:cubicBezTo>
                  <a:lnTo>
                    <a:pt x="622427" y="0"/>
                  </a:lnTo>
                  <a:cubicBezTo>
                    <a:pt x="701294" y="0"/>
                    <a:pt x="765302" y="64008"/>
                    <a:pt x="765302" y="142875"/>
                  </a:cubicBezTo>
                  <a:lnTo>
                    <a:pt x="765302" y="622427"/>
                  </a:lnTo>
                  <a:cubicBezTo>
                    <a:pt x="765302" y="701294"/>
                    <a:pt x="701294" y="765302"/>
                    <a:pt x="622427" y="765302"/>
                  </a:cubicBezTo>
                  <a:lnTo>
                    <a:pt x="142875" y="765302"/>
                  </a:lnTo>
                  <a:cubicBezTo>
                    <a:pt x="64008" y="765429"/>
                    <a:pt x="0" y="701421"/>
                    <a:pt x="0" y="622427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78129" cy="778129"/>
            </a:xfrm>
            <a:custGeom>
              <a:avLst/>
              <a:gdLst/>
              <a:ahLst/>
              <a:cxnLst/>
              <a:rect l="l" t="t" r="r" b="b"/>
              <a:pathLst>
                <a:path w="778129" h="778129">
                  <a:moveTo>
                    <a:pt x="0" y="149225"/>
                  </a:moveTo>
                  <a:cubicBezTo>
                    <a:pt x="0" y="66802"/>
                    <a:pt x="66802" y="0"/>
                    <a:pt x="149225" y="0"/>
                  </a:cubicBezTo>
                  <a:lnTo>
                    <a:pt x="628777" y="0"/>
                  </a:lnTo>
                  <a:lnTo>
                    <a:pt x="628777" y="6350"/>
                  </a:lnTo>
                  <a:lnTo>
                    <a:pt x="628777" y="0"/>
                  </a:lnTo>
                  <a:cubicBezTo>
                    <a:pt x="711200" y="0"/>
                    <a:pt x="778129" y="66802"/>
                    <a:pt x="778129" y="149225"/>
                  </a:cubicBezTo>
                  <a:lnTo>
                    <a:pt x="771779" y="149225"/>
                  </a:lnTo>
                  <a:lnTo>
                    <a:pt x="778129" y="149225"/>
                  </a:lnTo>
                  <a:lnTo>
                    <a:pt x="778129" y="628777"/>
                  </a:lnTo>
                  <a:lnTo>
                    <a:pt x="771779" y="628777"/>
                  </a:lnTo>
                  <a:lnTo>
                    <a:pt x="778129" y="628777"/>
                  </a:lnTo>
                  <a:cubicBezTo>
                    <a:pt x="778129" y="711200"/>
                    <a:pt x="711200" y="778129"/>
                    <a:pt x="628777" y="778129"/>
                  </a:cubicBezTo>
                  <a:lnTo>
                    <a:pt x="628777" y="771779"/>
                  </a:lnTo>
                  <a:lnTo>
                    <a:pt x="628777" y="778129"/>
                  </a:lnTo>
                  <a:lnTo>
                    <a:pt x="149225" y="778129"/>
                  </a:lnTo>
                  <a:lnTo>
                    <a:pt x="149225" y="771779"/>
                  </a:lnTo>
                  <a:lnTo>
                    <a:pt x="149225" y="778129"/>
                  </a:lnTo>
                  <a:cubicBezTo>
                    <a:pt x="66802" y="778129"/>
                    <a:pt x="0" y="711200"/>
                    <a:pt x="0" y="628777"/>
                  </a:cubicBezTo>
                  <a:lnTo>
                    <a:pt x="0" y="149225"/>
                  </a:lnTo>
                  <a:lnTo>
                    <a:pt x="6350" y="149225"/>
                  </a:lnTo>
                  <a:lnTo>
                    <a:pt x="0" y="149225"/>
                  </a:lnTo>
                  <a:moveTo>
                    <a:pt x="12700" y="149225"/>
                  </a:moveTo>
                  <a:lnTo>
                    <a:pt x="12700" y="628777"/>
                  </a:lnTo>
                  <a:lnTo>
                    <a:pt x="6350" y="628777"/>
                  </a:lnTo>
                  <a:lnTo>
                    <a:pt x="12700" y="628777"/>
                  </a:lnTo>
                  <a:cubicBezTo>
                    <a:pt x="12700" y="704215"/>
                    <a:pt x="73787" y="765302"/>
                    <a:pt x="149225" y="765302"/>
                  </a:cubicBezTo>
                  <a:lnTo>
                    <a:pt x="628777" y="765302"/>
                  </a:lnTo>
                  <a:cubicBezTo>
                    <a:pt x="704215" y="765302"/>
                    <a:pt x="765302" y="704215"/>
                    <a:pt x="765302" y="628777"/>
                  </a:cubicBezTo>
                  <a:lnTo>
                    <a:pt x="765302" y="149225"/>
                  </a:lnTo>
                  <a:cubicBezTo>
                    <a:pt x="765429" y="73787"/>
                    <a:pt x="704215" y="12700"/>
                    <a:pt x="628777" y="12700"/>
                  </a:cubicBezTo>
                  <a:lnTo>
                    <a:pt x="149225" y="12700"/>
                  </a:lnTo>
                  <a:lnTo>
                    <a:pt x="149225" y="6350"/>
                  </a:lnTo>
                  <a:lnTo>
                    <a:pt x="149225" y="12700"/>
                  </a:lnTo>
                  <a:cubicBezTo>
                    <a:pt x="73787" y="12700"/>
                    <a:pt x="12700" y="73787"/>
                    <a:pt x="12700" y="149225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7936260" y="2343075"/>
            <a:ext cx="401836" cy="502295"/>
          </a:xfrm>
          <a:custGeom>
            <a:avLst/>
            <a:gdLst/>
            <a:ahLst/>
            <a:cxnLst/>
            <a:rect l="l" t="t" r="r" b="b"/>
            <a:pathLst>
              <a:path w="401836" h="502295">
                <a:moveTo>
                  <a:pt x="0" y="0"/>
                </a:moveTo>
                <a:lnTo>
                  <a:pt x="401836" y="0"/>
                </a:lnTo>
                <a:lnTo>
                  <a:pt x="401836" y="502295"/>
                </a:lnTo>
                <a:lnTo>
                  <a:pt x="0" y="502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76" b="-476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679359" y="2307282"/>
            <a:ext cx="4499670" cy="418505"/>
            <a:chOff x="0" y="0"/>
            <a:chExt cx="5999560" cy="5580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999560" cy="558007"/>
            </a:xfrm>
            <a:custGeom>
              <a:avLst/>
              <a:gdLst/>
              <a:ahLst/>
              <a:cxnLst/>
              <a:rect l="l" t="t" r="r" b="b"/>
              <a:pathLst>
                <a:path w="5999560" h="558007">
                  <a:moveTo>
                    <a:pt x="0" y="0"/>
                  </a:moveTo>
                  <a:lnTo>
                    <a:pt x="5999560" y="0"/>
                  </a:lnTo>
                  <a:lnTo>
                    <a:pt x="5999560" y="558007"/>
                  </a:lnTo>
                  <a:lnTo>
                    <a:pt x="0" y="558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5999560" cy="5770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9"/>
                </a:lnSpc>
              </a:pPr>
              <a:r>
                <a:rPr lang="en-US" sz="2625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Voice-Based Patient Requests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679359" y="2878782"/>
            <a:ext cx="8616404" cy="816769"/>
            <a:chOff x="0" y="0"/>
            <a:chExt cx="11488538" cy="10890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488538" cy="1089025"/>
            </a:xfrm>
            <a:custGeom>
              <a:avLst/>
              <a:gdLst/>
              <a:ahLst/>
              <a:cxnLst/>
              <a:rect l="l" t="t" r="r" b="b"/>
              <a:pathLst>
                <a:path w="11488538" h="1089025">
                  <a:moveTo>
                    <a:pt x="0" y="0"/>
                  </a:moveTo>
                  <a:lnTo>
                    <a:pt x="11488538" y="0"/>
                  </a:lnTo>
                  <a:lnTo>
                    <a:pt x="11488538" y="1089025"/>
                  </a:lnTo>
                  <a:lnTo>
                    <a:pt x="0" y="108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11488538" cy="1165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Patients can initiate requests using natural language through a voice-enabled interface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45475" y="4232821"/>
            <a:ext cx="583555" cy="583555"/>
            <a:chOff x="0" y="0"/>
            <a:chExt cx="778073" cy="77807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765302" cy="765429"/>
            </a:xfrm>
            <a:custGeom>
              <a:avLst/>
              <a:gdLst/>
              <a:ahLst/>
              <a:cxnLst/>
              <a:rect l="l" t="t" r="r" b="b"/>
              <a:pathLst>
                <a:path w="765302" h="765429">
                  <a:moveTo>
                    <a:pt x="0" y="142875"/>
                  </a:moveTo>
                  <a:cubicBezTo>
                    <a:pt x="0" y="64008"/>
                    <a:pt x="64008" y="0"/>
                    <a:pt x="142875" y="0"/>
                  </a:cubicBezTo>
                  <a:lnTo>
                    <a:pt x="622427" y="0"/>
                  </a:lnTo>
                  <a:cubicBezTo>
                    <a:pt x="701294" y="0"/>
                    <a:pt x="765302" y="64008"/>
                    <a:pt x="765302" y="142875"/>
                  </a:cubicBezTo>
                  <a:lnTo>
                    <a:pt x="765302" y="622427"/>
                  </a:lnTo>
                  <a:cubicBezTo>
                    <a:pt x="765302" y="701294"/>
                    <a:pt x="701294" y="765302"/>
                    <a:pt x="622427" y="765302"/>
                  </a:cubicBezTo>
                  <a:lnTo>
                    <a:pt x="142875" y="765302"/>
                  </a:lnTo>
                  <a:cubicBezTo>
                    <a:pt x="64008" y="765429"/>
                    <a:pt x="0" y="701421"/>
                    <a:pt x="0" y="622427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778129" cy="778129"/>
            </a:xfrm>
            <a:custGeom>
              <a:avLst/>
              <a:gdLst/>
              <a:ahLst/>
              <a:cxnLst/>
              <a:rect l="l" t="t" r="r" b="b"/>
              <a:pathLst>
                <a:path w="778129" h="778129">
                  <a:moveTo>
                    <a:pt x="0" y="149225"/>
                  </a:moveTo>
                  <a:cubicBezTo>
                    <a:pt x="0" y="66802"/>
                    <a:pt x="66802" y="0"/>
                    <a:pt x="149225" y="0"/>
                  </a:cubicBezTo>
                  <a:lnTo>
                    <a:pt x="628777" y="0"/>
                  </a:lnTo>
                  <a:lnTo>
                    <a:pt x="628777" y="6350"/>
                  </a:lnTo>
                  <a:lnTo>
                    <a:pt x="628777" y="0"/>
                  </a:lnTo>
                  <a:cubicBezTo>
                    <a:pt x="711200" y="0"/>
                    <a:pt x="778129" y="66802"/>
                    <a:pt x="778129" y="149225"/>
                  </a:cubicBezTo>
                  <a:lnTo>
                    <a:pt x="771779" y="149225"/>
                  </a:lnTo>
                  <a:lnTo>
                    <a:pt x="778129" y="149225"/>
                  </a:lnTo>
                  <a:lnTo>
                    <a:pt x="778129" y="628777"/>
                  </a:lnTo>
                  <a:lnTo>
                    <a:pt x="771779" y="628777"/>
                  </a:lnTo>
                  <a:lnTo>
                    <a:pt x="778129" y="628777"/>
                  </a:lnTo>
                  <a:cubicBezTo>
                    <a:pt x="778129" y="711200"/>
                    <a:pt x="711200" y="778129"/>
                    <a:pt x="628777" y="778129"/>
                  </a:cubicBezTo>
                  <a:lnTo>
                    <a:pt x="628777" y="771779"/>
                  </a:lnTo>
                  <a:lnTo>
                    <a:pt x="628777" y="778129"/>
                  </a:lnTo>
                  <a:lnTo>
                    <a:pt x="149225" y="778129"/>
                  </a:lnTo>
                  <a:lnTo>
                    <a:pt x="149225" y="771779"/>
                  </a:lnTo>
                  <a:lnTo>
                    <a:pt x="149225" y="778129"/>
                  </a:lnTo>
                  <a:cubicBezTo>
                    <a:pt x="66802" y="778129"/>
                    <a:pt x="0" y="711200"/>
                    <a:pt x="0" y="628777"/>
                  </a:cubicBezTo>
                  <a:lnTo>
                    <a:pt x="0" y="149225"/>
                  </a:lnTo>
                  <a:lnTo>
                    <a:pt x="6350" y="149225"/>
                  </a:lnTo>
                  <a:lnTo>
                    <a:pt x="0" y="149225"/>
                  </a:lnTo>
                  <a:moveTo>
                    <a:pt x="12700" y="149225"/>
                  </a:moveTo>
                  <a:lnTo>
                    <a:pt x="12700" y="628777"/>
                  </a:lnTo>
                  <a:lnTo>
                    <a:pt x="6350" y="628777"/>
                  </a:lnTo>
                  <a:lnTo>
                    <a:pt x="12700" y="628777"/>
                  </a:lnTo>
                  <a:cubicBezTo>
                    <a:pt x="12700" y="704215"/>
                    <a:pt x="73787" y="765302"/>
                    <a:pt x="149225" y="765302"/>
                  </a:cubicBezTo>
                  <a:lnTo>
                    <a:pt x="628777" y="765302"/>
                  </a:lnTo>
                  <a:cubicBezTo>
                    <a:pt x="704215" y="765302"/>
                    <a:pt x="765302" y="704215"/>
                    <a:pt x="765302" y="628777"/>
                  </a:cubicBezTo>
                  <a:lnTo>
                    <a:pt x="765302" y="149225"/>
                  </a:lnTo>
                  <a:cubicBezTo>
                    <a:pt x="765429" y="73787"/>
                    <a:pt x="704215" y="12700"/>
                    <a:pt x="628777" y="12700"/>
                  </a:cubicBezTo>
                  <a:lnTo>
                    <a:pt x="149225" y="12700"/>
                  </a:lnTo>
                  <a:lnTo>
                    <a:pt x="149225" y="6350"/>
                  </a:lnTo>
                  <a:lnTo>
                    <a:pt x="149225" y="12700"/>
                  </a:lnTo>
                  <a:cubicBezTo>
                    <a:pt x="73787" y="12700"/>
                    <a:pt x="12700" y="73787"/>
                    <a:pt x="12700" y="149225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22" name="Freeform 22" descr="preencoded.png"/>
          <p:cNvSpPr/>
          <p:nvPr/>
        </p:nvSpPr>
        <p:spPr>
          <a:xfrm>
            <a:off x="7936260" y="4273376"/>
            <a:ext cx="401836" cy="502295"/>
          </a:xfrm>
          <a:custGeom>
            <a:avLst/>
            <a:gdLst/>
            <a:ahLst/>
            <a:cxnLst/>
            <a:rect l="l" t="t" r="r" b="b"/>
            <a:pathLst>
              <a:path w="401836" h="502295">
                <a:moveTo>
                  <a:pt x="0" y="0"/>
                </a:moveTo>
                <a:lnTo>
                  <a:pt x="401836" y="0"/>
                </a:lnTo>
                <a:lnTo>
                  <a:pt x="401836" y="502295"/>
                </a:lnTo>
                <a:lnTo>
                  <a:pt x="0" y="502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76" b="-476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8679359" y="4237584"/>
            <a:ext cx="3684537" cy="418505"/>
            <a:chOff x="0" y="0"/>
            <a:chExt cx="4912717" cy="55800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12717" cy="558007"/>
            </a:xfrm>
            <a:custGeom>
              <a:avLst/>
              <a:gdLst/>
              <a:ahLst/>
              <a:cxnLst/>
              <a:rect l="l" t="t" r="r" b="b"/>
              <a:pathLst>
                <a:path w="4912717" h="558007">
                  <a:moveTo>
                    <a:pt x="0" y="0"/>
                  </a:moveTo>
                  <a:lnTo>
                    <a:pt x="4912717" y="0"/>
                  </a:lnTo>
                  <a:lnTo>
                    <a:pt x="4912717" y="558007"/>
                  </a:lnTo>
                  <a:lnTo>
                    <a:pt x="0" y="558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4912717" cy="5770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9"/>
                </a:lnSpc>
              </a:pPr>
              <a:r>
                <a:rPr lang="en-US" sz="2625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AI-Driven Prioritization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79359" y="4809084"/>
            <a:ext cx="8616404" cy="816769"/>
            <a:chOff x="0" y="0"/>
            <a:chExt cx="11488538" cy="10890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488538" cy="1089025"/>
            </a:xfrm>
            <a:custGeom>
              <a:avLst/>
              <a:gdLst/>
              <a:ahLst/>
              <a:cxnLst/>
              <a:rect l="l" t="t" r="r" b="b"/>
              <a:pathLst>
                <a:path w="11488538" h="1089025">
                  <a:moveTo>
                    <a:pt x="0" y="0"/>
                  </a:moveTo>
                  <a:lnTo>
                    <a:pt x="11488538" y="0"/>
                  </a:lnTo>
                  <a:lnTo>
                    <a:pt x="11488538" y="1089025"/>
                  </a:lnTo>
                  <a:lnTo>
                    <a:pt x="0" y="108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11488538" cy="1165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An AI engine classifies requests based on urgency (e.g., emergency, assistance, or routine).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845475" y="6163121"/>
            <a:ext cx="583555" cy="583555"/>
            <a:chOff x="0" y="0"/>
            <a:chExt cx="778073" cy="778073"/>
          </a:xfrm>
        </p:grpSpPr>
        <p:sp>
          <p:nvSpPr>
            <p:cNvPr id="30" name="Freeform 30"/>
            <p:cNvSpPr/>
            <p:nvPr/>
          </p:nvSpPr>
          <p:spPr>
            <a:xfrm>
              <a:off x="6350" y="6350"/>
              <a:ext cx="765302" cy="765429"/>
            </a:xfrm>
            <a:custGeom>
              <a:avLst/>
              <a:gdLst/>
              <a:ahLst/>
              <a:cxnLst/>
              <a:rect l="l" t="t" r="r" b="b"/>
              <a:pathLst>
                <a:path w="765302" h="765429">
                  <a:moveTo>
                    <a:pt x="0" y="142875"/>
                  </a:moveTo>
                  <a:cubicBezTo>
                    <a:pt x="0" y="64008"/>
                    <a:pt x="64008" y="0"/>
                    <a:pt x="142875" y="0"/>
                  </a:cubicBezTo>
                  <a:lnTo>
                    <a:pt x="622427" y="0"/>
                  </a:lnTo>
                  <a:cubicBezTo>
                    <a:pt x="701294" y="0"/>
                    <a:pt x="765302" y="64008"/>
                    <a:pt x="765302" y="142875"/>
                  </a:cubicBezTo>
                  <a:lnTo>
                    <a:pt x="765302" y="622427"/>
                  </a:lnTo>
                  <a:cubicBezTo>
                    <a:pt x="765302" y="701294"/>
                    <a:pt x="701294" y="765302"/>
                    <a:pt x="622427" y="765302"/>
                  </a:cubicBezTo>
                  <a:lnTo>
                    <a:pt x="142875" y="765302"/>
                  </a:lnTo>
                  <a:cubicBezTo>
                    <a:pt x="64008" y="765429"/>
                    <a:pt x="0" y="701421"/>
                    <a:pt x="0" y="622427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778129" cy="778129"/>
            </a:xfrm>
            <a:custGeom>
              <a:avLst/>
              <a:gdLst/>
              <a:ahLst/>
              <a:cxnLst/>
              <a:rect l="l" t="t" r="r" b="b"/>
              <a:pathLst>
                <a:path w="778129" h="778129">
                  <a:moveTo>
                    <a:pt x="0" y="149225"/>
                  </a:moveTo>
                  <a:cubicBezTo>
                    <a:pt x="0" y="66802"/>
                    <a:pt x="66802" y="0"/>
                    <a:pt x="149225" y="0"/>
                  </a:cubicBezTo>
                  <a:lnTo>
                    <a:pt x="628777" y="0"/>
                  </a:lnTo>
                  <a:lnTo>
                    <a:pt x="628777" y="6350"/>
                  </a:lnTo>
                  <a:lnTo>
                    <a:pt x="628777" y="0"/>
                  </a:lnTo>
                  <a:cubicBezTo>
                    <a:pt x="711200" y="0"/>
                    <a:pt x="778129" y="66802"/>
                    <a:pt x="778129" y="149225"/>
                  </a:cubicBezTo>
                  <a:lnTo>
                    <a:pt x="771779" y="149225"/>
                  </a:lnTo>
                  <a:lnTo>
                    <a:pt x="778129" y="149225"/>
                  </a:lnTo>
                  <a:lnTo>
                    <a:pt x="778129" y="628777"/>
                  </a:lnTo>
                  <a:lnTo>
                    <a:pt x="771779" y="628777"/>
                  </a:lnTo>
                  <a:lnTo>
                    <a:pt x="778129" y="628777"/>
                  </a:lnTo>
                  <a:cubicBezTo>
                    <a:pt x="778129" y="711200"/>
                    <a:pt x="711200" y="778129"/>
                    <a:pt x="628777" y="778129"/>
                  </a:cubicBezTo>
                  <a:lnTo>
                    <a:pt x="628777" y="771779"/>
                  </a:lnTo>
                  <a:lnTo>
                    <a:pt x="628777" y="778129"/>
                  </a:lnTo>
                  <a:lnTo>
                    <a:pt x="149225" y="778129"/>
                  </a:lnTo>
                  <a:lnTo>
                    <a:pt x="149225" y="771779"/>
                  </a:lnTo>
                  <a:lnTo>
                    <a:pt x="149225" y="778129"/>
                  </a:lnTo>
                  <a:cubicBezTo>
                    <a:pt x="66802" y="778129"/>
                    <a:pt x="0" y="711200"/>
                    <a:pt x="0" y="628777"/>
                  </a:cubicBezTo>
                  <a:lnTo>
                    <a:pt x="0" y="149225"/>
                  </a:lnTo>
                  <a:lnTo>
                    <a:pt x="6350" y="149225"/>
                  </a:lnTo>
                  <a:lnTo>
                    <a:pt x="0" y="149225"/>
                  </a:lnTo>
                  <a:moveTo>
                    <a:pt x="12700" y="149225"/>
                  </a:moveTo>
                  <a:lnTo>
                    <a:pt x="12700" y="628777"/>
                  </a:lnTo>
                  <a:lnTo>
                    <a:pt x="6350" y="628777"/>
                  </a:lnTo>
                  <a:lnTo>
                    <a:pt x="12700" y="628777"/>
                  </a:lnTo>
                  <a:cubicBezTo>
                    <a:pt x="12700" y="704215"/>
                    <a:pt x="73787" y="765302"/>
                    <a:pt x="149225" y="765302"/>
                  </a:cubicBezTo>
                  <a:lnTo>
                    <a:pt x="628777" y="765302"/>
                  </a:lnTo>
                  <a:cubicBezTo>
                    <a:pt x="704215" y="765302"/>
                    <a:pt x="765302" y="704215"/>
                    <a:pt x="765302" y="628777"/>
                  </a:cubicBezTo>
                  <a:lnTo>
                    <a:pt x="765302" y="149225"/>
                  </a:lnTo>
                  <a:cubicBezTo>
                    <a:pt x="765429" y="73787"/>
                    <a:pt x="704215" y="12700"/>
                    <a:pt x="628777" y="12700"/>
                  </a:cubicBezTo>
                  <a:lnTo>
                    <a:pt x="149225" y="12700"/>
                  </a:lnTo>
                  <a:lnTo>
                    <a:pt x="149225" y="6350"/>
                  </a:lnTo>
                  <a:lnTo>
                    <a:pt x="149225" y="12700"/>
                  </a:lnTo>
                  <a:cubicBezTo>
                    <a:pt x="73787" y="12700"/>
                    <a:pt x="12700" y="73787"/>
                    <a:pt x="12700" y="149225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32" name="Freeform 32" descr="preencoded.png"/>
          <p:cNvSpPr/>
          <p:nvPr/>
        </p:nvSpPr>
        <p:spPr>
          <a:xfrm>
            <a:off x="7936260" y="6203678"/>
            <a:ext cx="401836" cy="502295"/>
          </a:xfrm>
          <a:custGeom>
            <a:avLst/>
            <a:gdLst/>
            <a:ahLst/>
            <a:cxnLst/>
            <a:rect l="l" t="t" r="r" b="b"/>
            <a:pathLst>
              <a:path w="401836" h="502295">
                <a:moveTo>
                  <a:pt x="0" y="0"/>
                </a:moveTo>
                <a:lnTo>
                  <a:pt x="401836" y="0"/>
                </a:lnTo>
                <a:lnTo>
                  <a:pt x="401836" y="502294"/>
                </a:lnTo>
                <a:lnTo>
                  <a:pt x="0" y="50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76" b="-476"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8679359" y="6167884"/>
            <a:ext cx="4848820" cy="418505"/>
            <a:chOff x="0" y="0"/>
            <a:chExt cx="6465093" cy="55800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465093" cy="558007"/>
            </a:xfrm>
            <a:custGeom>
              <a:avLst/>
              <a:gdLst/>
              <a:ahLst/>
              <a:cxnLst/>
              <a:rect l="l" t="t" r="r" b="b"/>
              <a:pathLst>
                <a:path w="6465093" h="558007">
                  <a:moveTo>
                    <a:pt x="0" y="0"/>
                  </a:moveTo>
                  <a:lnTo>
                    <a:pt x="6465093" y="0"/>
                  </a:lnTo>
                  <a:lnTo>
                    <a:pt x="6465093" y="558007"/>
                  </a:lnTo>
                  <a:lnTo>
                    <a:pt x="0" y="558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6465093" cy="5770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9"/>
                </a:lnSpc>
              </a:pPr>
              <a:r>
                <a:rPr lang="en-US" sz="2625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Real-Time Mobile Notifications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79359" y="6739384"/>
            <a:ext cx="8616404" cy="816769"/>
            <a:chOff x="0" y="0"/>
            <a:chExt cx="11488538" cy="108902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488538" cy="1089025"/>
            </a:xfrm>
            <a:custGeom>
              <a:avLst/>
              <a:gdLst/>
              <a:ahLst/>
              <a:cxnLst/>
              <a:rect l="l" t="t" r="r" b="b"/>
              <a:pathLst>
                <a:path w="11488538" h="1089025">
                  <a:moveTo>
                    <a:pt x="0" y="0"/>
                  </a:moveTo>
                  <a:lnTo>
                    <a:pt x="11488538" y="0"/>
                  </a:lnTo>
                  <a:lnTo>
                    <a:pt x="11488538" y="1089025"/>
                  </a:lnTo>
                  <a:lnTo>
                    <a:pt x="0" y="108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76200"/>
              <a:ext cx="11488538" cy="1165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Nurses receive real-time notifications with detailed information about the patient's request.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845475" y="8093422"/>
            <a:ext cx="583555" cy="583555"/>
            <a:chOff x="0" y="0"/>
            <a:chExt cx="778073" cy="778073"/>
          </a:xfrm>
        </p:grpSpPr>
        <p:sp>
          <p:nvSpPr>
            <p:cNvPr id="40" name="Freeform 40"/>
            <p:cNvSpPr/>
            <p:nvPr/>
          </p:nvSpPr>
          <p:spPr>
            <a:xfrm>
              <a:off x="6350" y="6350"/>
              <a:ext cx="765302" cy="765429"/>
            </a:xfrm>
            <a:custGeom>
              <a:avLst/>
              <a:gdLst/>
              <a:ahLst/>
              <a:cxnLst/>
              <a:rect l="l" t="t" r="r" b="b"/>
              <a:pathLst>
                <a:path w="765302" h="765429">
                  <a:moveTo>
                    <a:pt x="0" y="142875"/>
                  </a:moveTo>
                  <a:cubicBezTo>
                    <a:pt x="0" y="64008"/>
                    <a:pt x="64008" y="0"/>
                    <a:pt x="142875" y="0"/>
                  </a:cubicBezTo>
                  <a:lnTo>
                    <a:pt x="622427" y="0"/>
                  </a:lnTo>
                  <a:cubicBezTo>
                    <a:pt x="701294" y="0"/>
                    <a:pt x="765302" y="64008"/>
                    <a:pt x="765302" y="142875"/>
                  </a:cubicBezTo>
                  <a:lnTo>
                    <a:pt x="765302" y="622427"/>
                  </a:lnTo>
                  <a:cubicBezTo>
                    <a:pt x="765302" y="701294"/>
                    <a:pt x="701294" y="765302"/>
                    <a:pt x="622427" y="765302"/>
                  </a:cubicBezTo>
                  <a:lnTo>
                    <a:pt x="142875" y="765302"/>
                  </a:lnTo>
                  <a:cubicBezTo>
                    <a:pt x="64008" y="765429"/>
                    <a:pt x="0" y="701421"/>
                    <a:pt x="0" y="622427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778129" cy="778129"/>
            </a:xfrm>
            <a:custGeom>
              <a:avLst/>
              <a:gdLst/>
              <a:ahLst/>
              <a:cxnLst/>
              <a:rect l="l" t="t" r="r" b="b"/>
              <a:pathLst>
                <a:path w="778129" h="778129">
                  <a:moveTo>
                    <a:pt x="0" y="149225"/>
                  </a:moveTo>
                  <a:cubicBezTo>
                    <a:pt x="0" y="66802"/>
                    <a:pt x="66802" y="0"/>
                    <a:pt x="149225" y="0"/>
                  </a:cubicBezTo>
                  <a:lnTo>
                    <a:pt x="628777" y="0"/>
                  </a:lnTo>
                  <a:lnTo>
                    <a:pt x="628777" y="6350"/>
                  </a:lnTo>
                  <a:lnTo>
                    <a:pt x="628777" y="0"/>
                  </a:lnTo>
                  <a:cubicBezTo>
                    <a:pt x="711200" y="0"/>
                    <a:pt x="778129" y="66802"/>
                    <a:pt x="778129" y="149225"/>
                  </a:cubicBezTo>
                  <a:lnTo>
                    <a:pt x="771779" y="149225"/>
                  </a:lnTo>
                  <a:lnTo>
                    <a:pt x="778129" y="149225"/>
                  </a:lnTo>
                  <a:lnTo>
                    <a:pt x="778129" y="628777"/>
                  </a:lnTo>
                  <a:lnTo>
                    <a:pt x="771779" y="628777"/>
                  </a:lnTo>
                  <a:lnTo>
                    <a:pt x="778129" y="628777"/>
                  </a:lnTo>
                  <a:cubicBezTo>
                    <a:pt x="778129" y="711200"/>
                    <a:pt x="711200" y="778129"/>
                    <a:pt x="628777" y="778129"/>
                  </a:cubicBezTo>
                  <a:lnTo>
                    <a:pt x="628777" y="771779"/>
                  </a:lnTo>
                  <a:lnTo>
                    <a:pt x="628777" y="778129"/>
                  </a:lnTo>
                  <a:lnTo>
                    <a:pt x="149225" y="778129"/>
                  </a:lnTo>
                  <a:lnTo>
                    <a:pt x="149225" y="771779"/>
                  </a:lnTo>
                  <a:lnTo>
                    <a:pt x="149225" y="778129"/>
                  </a:lnTo>
                  <a:cubicBezTo>
                    <a:pt x="66802" y="778129"/>
                    <a:pt x="0" y="711200"/>
                    <a:pt x="0" y="628777"/>
                  </a:cubicBezTo>
                  <a:lnTo>
                    <a:pt x="0" y="149225"/>
                  </a:lnTo>
                  <a:lnTo>
                    <a:pt x="6350" y="149225"/>
                  </a:lnTo>
                  <a:lnTo>
                    <a:pt x="0" y="149225"/>
                  </a:lnTo>
                  <a:moveTo>
                    <a:pt x="12700" y="149225"/>
                  </a:moveTo>
                  <a:lnTo>
                    <a:pt x="12700" y="628777"/>
                  </a:lnTo>
                  <a:lnTo>
                    <a:pt x="6350" y="628777"/>
                  </a:lnTo>
                  <a:lnTo>
                    <a:pt x="12700" y="628777"/>
                  </a:lnTo>
                  <a:cubicBezTo>
                    <a:pt x="12700" y="704215"/>
                    <a:pt x="73787" y="765302"/>
                    <a:pt x="149225" y="765302"/>
                  </a:cubicBezTo>
                  <a:lnTo>
                    <a:pt x="628777" y="765302"/>
                  </a:lnTo>
                  <a:cubicBezTo>
                    <a:pt x="704215" y="765302"/>
                    <a:pt x="765302" y="704215"/>
                    <a:pt x="765302" y="628777"/>
                  </a:cubicBezTo>
                  <a:lnTo>
                    <a:pt x="765302" y="149225"/>
                  </a:lnTo>
                  <a:cubicBezTo>
                    <a:pt x="765429" y="73787"/>
                    <a:pt x="704215" y="12700"/>
                    <a:pt x="628777" y="12700"/>
                  </a:cubicBezTo>
                  <a:lnTo>
                    <a:pt x="149225" y="12700"/>
                  </a:lnTo>
                  <a:lnTo>
                    <a:pt x="149225" y="6350"/>
                  </a:lnTo>
                  <a:lnTo>
                    <a:pt x="149225" y="12700"/>
                  </a:lnTo>
                  <a:cubicBezTo>
                    <a:pt x="73787" y="12700"/>
                    <a:pt x="12700" y="73787"/>
                    <a:pt x="12700" y="149225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42" name="Freeform 42" descr="preencoded.png"/>
          <p:cNvSpPr/>
          <p:nvPr/>
        </p:nvSpPr>
        <p:spPr>
          <a:xfrm>
            <a:off x="7936260" y="8133977"/>
            <a:ext cx="401836" cy="502295"/>
          </a:xfrm>
          <a:custGeom>
            <a:avLst/>
            <a:gdLst/>
            <a:ahLst/>
            <a:cxnLst/>
            <a:rect l="l" t="t" r="r" b="b"/>
            <a:pathLst>
              <a:path w="401836" h="502295">
                <a:moveTo>
                  <a:pt x="0" y="0"/>
                </a:moveTo>
                <a:lnTo>
                  <a:pt x="401836" y="0"/>
                </a:lnTo>
                <a:lnTo>
                  <a:pt x="401836" y="502295"/>
                </a:lnTo>
                <a:lnTo>
                  <a:pt x="0" y="5022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76" b="-476"/>
            </a:stretch>
          </a:blipFill>
        </p:spPr>
      </p:sp>
      <p:grpSp>
        <p:nvGrpSpPr>
          <p:cNvPr id="43" name="Group 43"/>
          <p:cNvGrpSpPr/>
          <p:nvPr/>
        </p:nvGrpSpPr>
        <p:grpSpPr>
          <a:xfrm>
            <a:off x="8679359" y="8098185"/>
            <a:ext cx="3771900" cy="418505"/>
            <a:chOff x="0" y="0"/>
            <a:chExt cx="5029200" cy="55800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029200" cy="558007"/>
            </a:xfrm>
            <a:custGeom>
              <a:avLst/>
              <a:gdLst/>
              <a:ahLst/>
              <a:cxnLst/>
              <a:rect l="l" t="t" r="r" b="b"/>
              <a:pathLst>
                <a:path w="5029200" h="558007">
                  <a:moveTo>
                    <a:pt x="0" y="0"/>
                  </a:moveTo>
                  <a:lnTo>
                    <a:pt x="5029200" y="0"/>
                  </a:lnTo>
                  <a:lnTo>
                    <a:pt x="5029200" y="558007"/>
                  </a:lnTo>
                  <a:lnTo>
                    <a:pt x="0" y="558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19050"/>
              <a:ext cx="5029200" cy="5770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9"/>
                </a:lnSpc>
              </a:pPr>
              <a:r>
                <a:rPr lang="en-US" sz="2625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Inconsistent Monitoring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679359" y="8669685"/>
            <a:ext cx="8616404" cy="816769"/>
            <a:chOff x="0" y="0"/>
            <a:chExt cx="11488538" cy="108902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488538" cy="1089025"/>
            </a:xfrm>
            <a:custGeom>
              <a:avLst/>
              <a:gdLst/>
              <a:ahLst/>
              <a:cxnLst/>
              <a:rect l="l" t="t" r="r" b="b"/>
              <a:pathLst>
                <a:path w="11488538" h="1089025">
                  <a:moveTo>
                    <a:pt x="0" y="0"/>
                  </a:moveTo>
                  <a:lnTo>
                    <a:pt x="11488538" y="0"/>
                  </a:lnTo>
                  <a:lnTo>
                    <a:pt x="11488538" y="1089025"/>
                  </a:lnTo>
                  <a:lnTo>
                    <a:pt x="0" y="108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76200"/>
              <a:ext cx="11488538" cy="1165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Administrators have limited visibility into response times and nurse workload, making it harder to track service quality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787152"/>
            <a:ext cx="4837808" cy="604689"/>
            <a:chOff x="0" y="0"/>
            <a:chExt cx="6450410" cy="8062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50410" cy="806252"/>
            </a:xfrm>
            <a:custGeom>
              <a:avLst/>
              <a:gdLst/>
              <a:ahLst/>
              <a:cxnLst/>
              <a:rect l="l" t="t" r="r" b="b"/>
              <a:pathLst>
                <a:path w="6450410" h="806252">
                  <a:moveTo>
                    <a:pt x="0" y="0"/>
                  </a:moveTo>
                  <a:lnTo>
                    <a:pt x="6450410" y="0"/>
                  </a:lnTo>
                  <a:lnTo>
                    <a:pt x="6450410" y="806252"/>
                  </a:lnTo>
                  <a:lnTo>
                    <a:pt x="0" y="806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6450410" cy="8348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0"/>
                </a:lnSpc>
              </a:pPr>
              <a:r>
                <a:rPr lang="en-US" sz="3749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System Workflow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992238" y="1760339"/>
            <a:ext cx="921395" cy="1105644"/>
          </a:xfrm>
          <a:custGeom>
            <a:avLst/>
            <a:gdLst/>
            <a:ahLst/>
            <a:cxnLst/>
            <a:rect l="l" t="t" r="r" b="b"/>
            <a:pathLst>
              <a:path w="921395" h="1105644">
                <a:moveTo>
                  <a:pt x="0" y="0"/>
                </a:moveTo>
                <a:lnTo>
                  <a:pt x="921394" y="0"/>
                </a:lnTo>
                <a:lnTo>
                  <a:pt x="921394" y="1105643"/>
                </a:lnTo>
                <a:lnTo>
                  <a:pt x="0" y="1105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1" r="-17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190006" y="1944589"/>
            <a:ext cx="2418904" cy="302270"/>
            <a:chOff x="0" y="0"/>
            <a:chExt cx="3225205" cy="4030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25205" cy="403027"/>
            </a:xfrm>
            <a:custGeom>
              <a:avLst/>
              <a:gdLst/>
              <a:ahLst/>
              <a:cxnLst/>
              <a:rect l="l" t="t" r="r" b="b"/>
              <a:pathLst>
                <a:path w="3225205" h="403027">
                  <a:moveTo>
                    <a:pt x="0" y="0"/>
                  </a:moveTo>
                  <a:lnTo>
                    <a:pt x="3225205" y="0"/>
                  </a:lnTo>
                  <a:lnTo>
                    <a:pt x="3225205" y="403027"/>
                  </a:lnTo>
                  <a:lnTo>
                    <a:pt x="0" y="403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3225205" cy="4125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75"/>
                </a:lnSpc>
              </a:pPr>
              <a:r>
                <a:rPr lang="en-US" sz="1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Patient Request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90006" y="2357289"/>
            <a:ext cx="15105757" cy="294680"/>
            <a:chOff x="0" y="0"/>
            <a:chExt cx="20141010" cy="3929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141009" cy="392907"/>
            </a:xfrm>
            <a:custGeom>
              <a:avLst/>
              <a:gdLst/>
              <a:ahLst/>
              <a:cxnLst/>
              <a:rect l="l" t="t" r="r" b="b"/>
              <a:pathLst>
                <a:path w="20141009" h="392907">
                  <a:moveTo>
                    <a:pt x="0" y="0"/>
                  </a:moveTo>
                  <a:lnTo>
                    <a:pt x="20141009" y="0"/>
                  </a:lnTo>
                  <a:lnTo>
                    <a:pt x="20141009" y="392907"/>
                  </a:lnTo>
                  <a:lnTo>
                    <a:pt x="0" y="392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0141010" cy="4595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12"/>
                </a:lnSpc>
              </a:pPr>
              <a:r>
                <a:rPr lang="en-US" sz="143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The patient speaks into the device to make a request (e.g., "I need water" or "I feel pain").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992238" y="2865984"/>
            <a:ext cx="921395" cy="1105644"/>
          </a:xfrm>
          <a:custGeom>
            <a:avLst/>
            <a:gdLst/>
            <a:ahLst/>
            <a:cxnLst/>
            <a:rect l="l" t="t" r="r" b="b"/>
            <a:pathLst>
              <a:path w="921395" h="1105644">
                <a:moveTo>
                  <a:pt x="0" y="0"/>
                </a:moveTo>
                <a:lnTo>
                  <a:pt x="921394" y="0"/>
                </a:lnTo>
                <a:lnTo>
                  <a:pt x="921394" y="1105644"/>
                </a:lnTo>
                <a:lnTo>
                  <a:pt x="0" y="1105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1" r="-171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2190006" y="3050232"/>
            <a:ext cx="2418904" cy="302270"/>
            <a:chOff x="0" y="0"/>
            <a:chExt cx="3225205" cy="4030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25205" cy="403027"/>
            </a:xfrm>
            <a:custGeom>
              <a:avLst/>
              <a:gdLst/>
              <a:ahLst/>
              <a:cxnLst/>
              <a:rect l="l" t="t" r="r" b="b"/>
              <a:pathLst>
                <a:path w="3225205" h="403027">
                  <a:moveTo>
                    <a:pt x="0" y="0"/>
                  </a:moveTo>
                  <a:lnTo>
                    <a:pt x="3225205" y="0"/>
                  </a:lnTo>
                  <a:lnTo>
                    <a:pt x="3225205" y="403027"/>
                  </a:lnTo>
                  <a:lnTo>
                    <a:pt x="0" y="403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3225205" cy="4125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75"/>
                </a:lnSpc>
              </a:pPr>
              <a:r>
                <a:rPr lang="en-US" sz="1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Speech Recognition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90006" y="3462932"/>
            <a:ext cx="15105757" cy="294680"/>
            <a:chOff x="0" y="0"/>
            <a:chExt cx="20141010" cy="39290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141009" cy="392907"/>
            </a:xfrm>
            <a:custGeom>
              <a:avLst/>
              <a:gdLst/>
              <a:ahLst/>
              <a:cxnLst/>
              <a:rect l="l" t="t" r="r" b="b"/>
              <a:pathLst>
                <a:path w="20141009" h="392907">
                  <a:moveTo>
                    <a:pt x="0" y="0"/>
                  </a:moveTo>
                  <a:lnTo>
                    <a:pt x="20141009" y="0"/>
                  </a:lnTo>
                  <a:lnTo>
                    <a:pt x="20141009" y="392907"/>
                  </a:lnTo>
                  <a:lnTo>
                    <a:pt x="0" y="392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20141010" cy="4595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12"/>
                </a:lnSpc>
              </a:pPr>
              <a:r>
                <a:rPr lang="en-US" sz="143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The request is converted from voice to text using Gemini Speech Services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992238" y="3971628"/>
            <a:ext cx="921395" cy="1105644"/>
          </a:xfrm>
          <a:custGeom>
            <a:avLst/>
            <a:gdLst/>
            <a:ahLst/>
            <a:cxnLst/>
            <a:rect l="l" t="t" r="r" b="b"/>
            <a:pathLst>
              <a:path w="921395" h="1105644">
                <a:moveTo>
                  <a:pt x="0" y="0"/>
                </a:moveTo>
                <a:lnTo>
                  <a:pt x="921394" y="0"/>
                </a:lnTo>
                <a:lnTo>
                  <a:pt x="921394" y="1105643"/>
                </a:lnTo>
                <a:lnTo>
                  <a:pt x="0" y="11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1" r="-171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2190006" y="4155876"/>
            <a:ext cx="3219896" cy="302270"/>
            <a:chOff x="0" y="0"/>
            <a:chExt cx="4293195" cy="40302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293195" cy="403027"/>
            </a:xfrm>
            <a:custGeom>
              <a:avLst/>
              <a:gdLst/>
              <a:ahLst/>
              <a:cxnLst/>
              <a:rect l="l" t="t" r="r" b="b"/>
              <a:pathLst>
                <a:path w="4293195" h="403027">
                  <a:moveTo>
                    <a:pt x="0" y="0"/>
                  </a:moveTo>
                  <a:lnTo>
                    <a:pt x="4293195" y="0"/>
                  </a:lnTo>
                  <a:lnTo>
                    <a:pt x="4293195" y="403027"/>
                  </a:lnTo>
                  <a:lnTo>
                    <a:pt x="0" y="403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4293195" cy="4125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75"/>
                </a:lnSpc>
              </a:pPr>
              <a:r>
                <a:rPr lang="en-US" sz="1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Natural Language Processing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190006" y="4568577"/>
            <a:ext cx="15105757" cy="294680"/>
            <a:chOff x="0" y="0"/>
            <a:chExt cx="20141010" cy="39290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141009" cy="392907"/>
            </a:xfrm>
            <a:custGeom>
              <a:avLst/>
              <a:gdLst/>
              <a:ahLst/>
              <a:cxnLst/>
              <a:rect l="l" t="t" r="r" b="b"/>
              <a:pathLst>
                <a:path w="20141009" h="392907">
                  <a:moveTo>
                    <a:pt x="0" y="0"/>
                  </a:moveTo>
                  <a:lnTo>
                    <a:pt x="20141009" y="0"/>
                  </a:lnTo>
                  <a:lnTo>
                    <a:pt x="20141009" y="392907"/>
                  </a:lnTo>
                  <a:lnTo>
                    <a:pt x="0" y="392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20141010" cy="4595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12"/>
                </a:lnSpc>
              </a:pPr>
              <a:r>
                <a:rPr lang="en-US" sz="143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The system processes the request using NLP to extract intent and context</a:t>
              </a:r>
            </a:p>
          </p:txBody>
        </p:sp>
      </p:grpSp>
      <p:sp>
        <p:nvSpPr>
          <p:cNvPr id="29" name="Freeform 29" descr="preencoded.png"/>
          <p:cNvSpPr/>
          <p:nvPr/>
        </p:nvSpPr>
        <p:spPr>
          <a:xfrm>
            <a:off x="992238" y="5077271"/>
            <a:ext cx="921395" cy="1105644"/>
          </a:xfrm>
          <a:custGeom>
            <a:avLst/>
            <a:gdLst/>
            <a:ahLst/>
            <a:cxnLst/>
            <a:rect l="l" t="t" r="r" b="b"/>
            <a:pathLst>
              <a:path w="921395" h="1105644">
                <a:moveTo>
                  <a:pt x="0" y="0"/>
                </a:moveTo>
                <a:lnTo>
                  <a:pt x="921394" y="0"/>
                </a:lnTo>
                <a:lnTo>
                  <a:pt x="921394" y="1105644"/>
                </a:lnTo>
                <a:lnTo>
                  <a:pt x="0" y="1105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1" r="-171"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2190006" y="5261521"/>
            <a:ext cx="2418904" cy="302270"/>
            <a:chOff x="0" y="0"/>
            <a:chExt cx="3225205" cy="40302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225205" cy="403027"/>
            </a:xfrm>
            <a:custGeom>
              <a:avLst/>
              <a:gdLst/>
              <a:ahLst/>
              <a:cxnLst/>
              <a:rect l="l" t="t" r="r" b="b"/>
              <a:pathLst>
                <a:path w="3225205" h="403027">
                  <a:moveTo>
                    <a:pt x="0" y="0"/>
                  </a:moveTo>
                  <a:lnTo>
                    <a:pt x="3225205" y="0"/>
                  </a:lnTo>
                  <a:lnTo>
                    <a:pt x="3225205" y="403027"/>
                  </a:lnTo>
                  <a:lnTo>
                    <a:pt x="0" y="403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3225205" cy="4125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75"/>
                </a:lnSpc>
              </a:pPr>
              <a:r>
                <a:rPr lang="en-US" sz="1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Priority Assignment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190006" y="5674221"/>
            <a:ext cx="15105757" cy="294680"/>
            <a:chOff x="0" y="0"/>
            <a:chExt cx="20141010" cy="39290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0141009" cy="392907"/>
            </a:xfrm>
            <a:custGeom>
              <a:avLst/>
              <a:gdLst/>
              <a:ahLst/>
              <a:cxnLst/>
              <a:rect l="l" t="t" r="r" b="b"/>
              <a:pathLst>
                <a:path w="20141009" h="392907">
                  <a:moveTo>
                    <a:pt x="0" y="0"/>
                  </a:moveTo>
                  <a:lnTo>
                    <a:pt x="20141009" y="0"/>
                  </a:lnTo>
                  <a:lnTo>
                    <a:pt x="20141009" y="392907"/>
                  </a:lnTo>
                  <a:lnTo>
                    <a:pt x="0" y="392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20141010" cy="4595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12"/>
                </a:lnSpc>
              </a:pPr>
              <a:r>
                <a:rPr lang="en-US" sz="143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AI assigns a priority level to the request (Critical, Important, Normal).</a:t>
              </a:r>
            </a:p>
          </p:txBody>
        </p:sp>
      </p:grpSp>
      <p:sp>
        <p:nvSpPr>
          <p:cNvPr id="36" name="Freeform 36" descr="preencoded.png"/>
          <p:cNvSpPr/>
          <p:nvPr/>
        </p:nvSpPr>
        <p:spPr>
          <a:xfrm>
            <a:off x="992238" y="6182916"/>
            <a:ext cx="921395" cy="1105644"/>
          </a:xfrm>
          <a:custGeom>
            <a:avLst/>
            <a:gdLst/>
            <a:ahLst/>
            <a:cxnLst/>
            <a:rect l="l" t="t" r="r" b="b"/>
            <a:pathLst>
              <a:path w="921395" h="1105644">
                <a:moveTo>
                  <a:pt x="0" y="0"/>
                </a:moveTo>
                <a:lnTo>
                  <a:pt x="921394" y="0"/>
                </a:lnTo>
                <a:lnTo>
                  <a:pt x="921394" y="1105644"/>
                </a:lnTo>
                <a:lnTo>
                  <a:pt x="0" y="11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1" r="-171"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2190006" y="6367165"/>
            <a:ext cx="2418904" cy="302270"/>
            <a:chOff x="0" y="0"/>
            <a:chExt cx="3225205" cy="40302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225205" cy="403027"/>
            </a:xfrm>
            <a:custGeom>
              <a:avLst/>
              <a:gdLst/>
              <a:ahLst/>
              <a:cxnLst/>
              <a:rect l="l" t="t" r="r" b="b"/>
              <a:pathLst>
                <a:path w="3225205" h="403027">
                  <a:moveTo>
                    <a:pt x="0" y="0"/>
                  </a:moveTo>
                  <a:lnTo>
                    <a:pt x="3225205" y="0"/>
                  </a:lnTo>
                  <a:lnTo>
                    <a:pt x="3225205" y="403027"/>
                  </a:lnTo>
                  <a:lnTo>
                    <a:pt x="0" y="403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9525"/>
              <a:ext cx="3225205" cy="4125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75"/>
                </a:lnSpc>
              </a:pPr>
              <a:r>
                <a:rPr lang="en-US" sz="1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Backend Processing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190006" y="6779865"/>
            <a:ext cx="15105757" cy="294680"/>
            <a:chOff x="0" y="0"/>
            <a:chExt cx="20141010" cy="39290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0141009" cy="392907"/>
            </a:xfrm>
            <a:custGeom>
              <a:avLst/>
              <a:gdLst/>
              <a:ahLst/>
              <a:cxnLst/>
              <a:rect l="l" t="t" r="r" b="b"/>
              <a:pathLst>
                <a:path w="20141009" h="392907">
                  <a:moveTo>
                    <a:pt x="0" y="0"/>
                  </a:moveTo>
                  <a:lnTo>
                    <a:pt x="20141009" y="0"/>
                  </a:lnTo>
                  <a:lnTo>
                    <a:pt x="20141009" y="392907"/>
                  </a:lnTo>
                  <a:lnTo>
                    <a:pt x="0" y="392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66675"/>
              <a:ext cx="20141010" cy="4595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12"/>
                </a:lnSpc>
              </a:pPr>
              <a:r>
                <a:rPr lang="en-US" sz="143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The backend server handles the request, stores it in the database, and sends it to the appropriate nurse.</a:t>
              </a:r>
            </a:p>
          </p:txBody>
        </p:sp>
      </p:grpSp>
      <p:sp>
        <p:nvSpPr>
          <p:cNvPr id="43" name="Freeform 43" descr="preencoded.png"/>
          <p:cNvSpPr/>
          <p:nvPr/>
        </p:nvSpPr>
        <p:spPr>
          <a:xfrm>
            <a:off x="992238" y="7288560"/>
            <a:ext cx="921395" cy="1105644"/>
          </a:xfrm>
          <a:custGeom>
            <a:avLst/>
            <a:gdLst/>
            <a:ahLst/>
            <a:cxnLst/>
            <a:rect l="l" t="t" r="r" b="b"/>
            <a:pathLst>
              <a:path w="921395" h="1105644">
                <a:moveTo>
                  <a:pt x="0" y="0"/>
                </a:moveTo>
                <a:lnTo>
                  <a:pt x="921394" y="0"/>
                </a:lnTo>
                <a:lnTo>
                  <a:pt x="921394" y="1105644"/>
                </a:lnTo>
                <a:lnTo>
                  <a:pt x="0" y="11056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1" r="-171"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2190006" y="7472809"/>
            <a:ext cx="2558206" cy="302270"/>
            <a:chOff x="0" y="0"/>
            <a:chExt cx="3410942" cy="40302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410942" cy="403027"/>
            </a:xfrm>
            <a:custGeom>
              <a:avLst/>
              <a:gdLst/>
              <a:ahLst/>
              <a:cxnLst/>
              <a:rect l="l" t="t" r="r" b="b"/>
              <a:pathLst>
                <a:path w="3410942" h="403027">
                  <a:moveTo>
                    <a:pt x="0" y="0"/>
                  </a:moveTo>
                  <a:lnTo>
                    <a:pt x="3410942" y="0"/>
                  </a:lnTo>
                  <a:lnTo>
                    <a:pt x="3410942" y="403027"/>
                  </a:lnTo>
                  <a:lnTo>
                    <a:pt x="0" y="403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9525"/>
              <a:ext cx="3410942" cy="4125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75"/>
                </a:lnSpc>
              </a:pPr>
              <a:r>
                <a:rPr lang="en-US" sz="1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Real-Time Notification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2190006" y="7885510"/>
            <a:ext cx="15105757" cy="294680"/>
            <a:chOff x="0" y="0"/>
            <a:chExt cx="20141010" cy="39290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0141009" cy="392907"/>
            </a:xfrm>
            <a:custGeom>
              <a:avLst/>
              <a:gdLst/>
              <a:ahLst/>
              <a:cxnLst/>
              <a:rect l="l" t="t" r="r" b="b"/>
              <a:pathLst>
                <a:path w="20141009" h="392907">
                  <a:moveTo>
                    <a:pt x="0" y="0"/>
                  </a:moveTo>
                  <a:lnTo>
                    <a:pt x="20141009" y="0"/>
                  </a:lnTo>
                  <a:lnTo>
                    <a:pt x="20141009" y="392907"/>
                  </a:lnTo>
                  <a:lnTo>
                    <a:pt x="0" y="392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66675"/>
              <a:ext cx="20141010" cy="4595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12"/>
                </a:lnSpc>
              </a:pPr>
              <a:r>
                <a:rPr lang="en-US" sz="143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Nurses receive notifications on their mobile app with request details and priority.</a:t>
              </a:r>
            </a:p>
          </p:txBody>
        </p:sp>
      </p:grpSp>
      <p:sp>
        <p:nvSpPr>
          <p:cNvPr id="50" name="Freeform 50" descr="preencoded.png"/>
          <p:cNvSpPr/>
          <p:nvPr/>
        </p:nvSpPr>
        <p:spPr>
          <a:xfrm>
            <a:off x="992238" y="8394204"/>
            <a:ext cx="921395" cy="1105644"/>
          </a:xfrm>
          <a:custGeom>
            <a:avLst/>
            <a:gdLst/>
            <a:ahLst/>
            <a:cxnLst/>
            <a:rect l="l" t="t" r="r" b="b"/>
            <a:pathLst>
              <a:path w="921395" h="1105644">
                <a:moveTo>
                  <a:pt x="0" y="0"/>
                </a:moveTo>
                <a:lnTo>
                  <a:pt x="921394" y="0"/>
                </a:lnTo>
                <a:lnTo>
                  <a:pt x="921394" y="1105644"/>
                </a:lnTo>
                <a:lnTo>
                  <a:pt x="0" y="11056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1" r="-171"/>
            </a:stretch>
          </a:blipFill>
        </p:spPr>
      </p:sp>
      <p:grpSp>
        <p:nvGrpSpPr>
          <p:cNvPr id="51" name="Group 51"/>
          <p:cNvGrpSpPr/>
          <p:nvPr/>
        </p:nvGrpSpPr>
        <p:grpSpPr>
          <a:xfrm>
            <a:off x="2190006" y="8578454"/>
            <a:ext cx="3125986" cy="302270"/>
            <a:chOff x="0" y="0"/>
            <a:chExt cx="4167982" cy="40302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167982" cy="403027"/>
            </a:xfrm>
            <a:custGeom>
              <a:avLst/>
              <a:gdLst/>
              <a:ahLst/>
              <a:cxnLst/>
              <a:rect l="l" t="t" r="r" b="b"/>
              <a:pathLst>
                <a:path w="4167982" h="403027">
                  <a:moveTo>
                    <a:pt x="0" y="0"/>
                  </a:moveTo>
                  <a:lnTo>
                    <a:pt x="4167982" y="0"/>
                  </a:lnTo>
                  <a:lnTo>
                    <a:pt x="4167982" y="403027"/>
                  </a:lnTo>
                  <a:lnTo>
                    <a:pt x="0" y="403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9525"/>
              <a:ext cx="4167982" cy="4125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75"/>
                </a:lnSpc>
              </a:pPr>
              <a:r>
                <a:rPr lang="en-US" sz="1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Response and Status Update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2190006" y="8991154"/>
            <a:ext cx="15105757" cy="294680"/>
            <a:chOff x="0" y="0"/>
            <a:chExt cx="20141010" cy="39290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0141009" cy="392907"/>
            </a:xfrm>
            <a:custGeom>
              <a:avLst/>
              <a:gdLst/>
              <a:ahLst/>
              <a:cxnLst/>
              <a:rect l="l" t="t" r="r" b="b"/>
              <a:pathLst>
                <a:path w="20141009" h="392907">
                  <a:moveTo>
                    <a:pt x="0" y="0"/>
                  </a:moveTo>
                  <a:lnTo>
                    <a:pt x="20141009" y="0"/>
                  </a:lnTo>
                  <a:lnTo>
                    <a:pt x="20141009" y="392907"/>
                  </a:lnTo>
                  <a:lnTo>
                    <a:pt x="0" y="392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66675"/>
              <a:ext cx="20141010" cy="4595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12"/>
                </a:lnSpc>
              </a:pPr>
              <a:r>
                <a:rPr lang="en-US" sz="143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The nurse attends to the request and updates the status (Pending, In Progress, Resolved). The update is reflected in real-time across the system.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819596"/>
            <a:ext cx="8784580" cy="930325"/>
            <a:chOff x="0" y="0"/>
            <a:chExt cx="11712773" cy="12404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12773" cy="1240433"/>
            </a:xfrm>
            <a:custGeom>
              <a:avLst/>
              <a:gdLst/>
              <a:ahLst/>
              <a:cxnLst/>
              <a:rect l="l" t="t" r="r" b="b"/>
              <a:pathLst>
                <a:path w="11712773" h="1240433">
                  <a:moveTo>
                    <a:pt x="0" y="0"/>
                  </a:moveTo>
                  <a:lnTo>
                    <a:pt x="11712773" y="0"/>
                  </a:lnTo>
                  <a:lnTo>
                    <a:pt x="11712773" y="1240433"/>
                  </a:lnTo>
                  <a:lnTo>
                    <a:pt x="0" y="1240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1712773" cy="12880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SYSTEM ARCHITECTURE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850237" y="2175122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850237" y="3167360"/>
            <a:ext cx="2864941" cy="465087"/>
            <a:chOff x="0" y="0"/>
            <a:chExt cx="3819922" cy="6201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19922" cy="620117"/>
            </a:xfrm>
            <a:custGeom>
              <a:avLst/>
              <a:gdLst/>
              <a:ahLst/>
              <a:cxnLst/>
              <a:rect l="l" t="t" r="r" b="b"/>
              <a:pathLst>
                <a:path w="3819922" h="620117">
                  <a:moveTo>
                    <a:pt x="0" y="0"/>
                  </a:moveTo>
                  <a:lnTo>
                    <a:pt x="3819922" y="0"/>
                  </a:lnTo>
                  <a:lnTo>
                    <a:pt x="381992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819922" cy="6486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Patient Interface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50237" y="3802559"/>
            <a:ext cx="2864941" cy="907256"/>
            <a:chOff x="0" y="0"/>
            <a:chExt cx="3819922" cy="12096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19922" cy="1209675"/>
            </a:xfrm>
            <a:custGeom>
              <a:avLst/>
              <a:gdLst/>
              <a:ahLst/>
              <a:cxnLst/>
              <a:rect l="l" t="t" r="r" b="b"/>
              <a:pathLst>
                <a:path w="3819922" h="1209675">
                  <a:moveTo>
                    <a:pt x="0" y="0"/>
                  </a:moveTo>
                  <a:lnTo>
                    <a:pt x="3819922" y="0"/>
                  </a:lnTo>
                  <a:lnTo>
                    <a:pt x="3819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3819922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Voice input capture and request initiation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11140380" y="2175122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1140380" y="3167360"/>
            <a:ext cx="2865090" cy="930176"/>
            <a:chOff x="0" y="0"/>
            <a:chExt cx="3820120" cy="12402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20120" cy="1240235"/>
            </a:xfrm>
            <a:custGeom>
              <a:avLst/>
              <a:gdLst/>
              <a:ahLst/>
              <a:cxnLst/>
              <a:rect l="l" t="t" r="r" b="b"/>
              <a:pathLst>
                <a:path w="3820120" h="1240235">
                  <a:moveTo>
                    <a:pt x="0" y="0"/>
                  </a:moveTo>
                  <a:lnTo>
                    <a:pt x="3820120" y="0"/>
                  </a:lnTo>
                  <a:lnTo>
                    <a:pt x="3820120" y="1240235"/>
                  </a:lnTo>
                  <a:lnTo>
                    <a:pt x="0" y="12402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3820120" cy="12688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Backend Processing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140380" y="4267646"/>
            <a:ext cx="2865090" cy="907256"/>
            <a:chOff x="0" y="0"/>
            <a:chExt cx="3820120" cy="12096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820120" cy="1209675"/>
            </a:xfrm>
            <a:custGeom>
              <a:avLst/>
              <a:gdLst/>
              <a:ahLst/>
              <a:cxnLst/>
              <a:rect l="l" t="t" r="r" b="b"/>
              <a:pathLst>
                <a:path w="3820120" h="1209675">
                  <a:moveTo>
                    <a:pt x="0" y="0"/>
                  </a:moveTo>
                  <a:lnTo>
                    <a:pt x="3820120" y="0"/>
                  </a:lnTo>
                  <a:lnTo>
                    <a:pt x="382012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3820120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NLP analysis and request routing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14430672" y="2175122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4430672" y="3167360"/>
            <a:ext cx="2864941" cy="465087"/>
            <a:chOff x="0" y="0"/>
            <a:chExt cx="3819922" cy="62011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819922" cy="620117"/>
            </a:xfrm>
            <a:custGeom>
              <a:avLst/>
              <a:gdLst/>
              <a:ahLst/>
              <a:cxnLst/>
              <a:rect l="l" t="t" r="r" b="b"/>
              <a:pathLst>
                <a:path w="3819922" h="620117">
                  <a:moveTo>
                    <a:pt x="0" y="0"/>
                  </a:moveTo>
                  <a:lnTo>
                    <a:pt x="3819922" y="0"/>
                  </a:lnTo>
                  <a:lnTo>
                    <a:pt x="381992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3819922" cy="6486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Data Storage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430672" y="3802559"/>
            <a:ext cx="2864941" cy="907256"/>
            <a:chOff x="0" y="0"/>
            <a:chExt cx="3819922" cy="12096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819922" cy="1209675"/>
            </a:xfrm>
            <a:custGeom>
              <a:avLst/>
              <a:gdLst/>
              <a:ahLst/>
              <a:cxnLst/>
              <a:rect l="l" t="t" r="r" b="b"/>
              <a:pathLst>
                <a:path w="3819922" h="1209675">
                  <a:moveTo>
                    <a:pt x="0" y="0"/>
                  </a:moveTo>
                  <a:lnTo>
                    <a:pt x="3819922" y="0"/>
                  </a:lnTo>
                  <a:lnTo>
                    <a:pt x="3819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3819922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MongoDB for patient and request data</a:t>
              </a:r>
            </a:p>
          </p:txBody>
        </p:sp>
      </p:grpSp>
      <p:sp>
        <p:nvSpPr>
          <p:cNvPr id="30" name="Freeform 30" descr="preencoded.png"/>
          <p:cNvSpPr/>
          <p:nvPr/>
        </p:nvSpPr>
        <p:spPr>
          <a:xfrm>
            <a:off x="7850237" y="6025455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7850237" y="7017692"/>
            <a:ext cx="2864941" cy="465088"/>
            <a:chOff x="0" y="0"/>
            <a:chExt cx="3819922" cy="62011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819922" cy="620117"/>
            </a:xfrm>
            <a:custGeom>
              <a:avLst/>
              <a:gdLst/>
              <a:ahLst/>
              <a:cxnLst/>
              <a:rect l="l" t="t" r="r" b="b"/>
              <a:pathLst>
                <a:path w="3819922" h="620117">
                  <a:moveTo>
                    <a:pt x="0" y="0"/>
                  </a:moveTo>
                  <a:lnTo>
                    <a:pt x="3819922" y="0"/>
                  </a:lnTo>
                  <a:lnTo>
                    <a:pt x="381992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3819922" cy="6486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Nurse Interface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850237" y="7652891"/>
            <a:ext cx="2864941" cy="1814512"/>
            <a:chOff x="0" y="0"/>
            <a:chExt cx="3819922" cy="241935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819922" cy="2419350"/>
            </a:xfrm>
            <a:custGeom>
              <a:avLst/>
              <a:gdLst/>
              <a:ahLst/>
              <a:cxnLst/>
              <a:rect l="l" t="t" r="r" b="b"/>
              <a:pathLst>
                <a:path w="3819922" h="2419350">
                  <a:moveTo>
                    <a:pt x="0" y="0"/>
                  </a:moveTo>
                  <a:lnTo>
                    <a:pt x="3819922" y="0"/>
                  </a:lnTo>
                  <a:lnTo>
                    <a:pt x="3819922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3819922" cy="2505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Real-time notifications and response management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81632" y="535484"/>
            <a:ext cx="3322885" cy="415379"/>
            <a:chOff x="0" y="0"/>
            <a:chExt cx="4430513" cy="5538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30513" cy="553838"/>
            </a:xfrm>
            <a:custGeom>
              <a:avLst/>
              <a:gdLst/>
              <a:ahLst/>
              <a:cxnLst/>
              <a:rect l="l" t="t" r="r" b="b"/>
              <a:pathLst>
                <a:path w="4430513" h="553838">
                  <a:moveTo>
                    <a:pt x="0" y="0"/>
                  </a:moveTo>
                  <a:lnTo>
                    <a:pt x="4430513" y="0"/>
                  </a:lnTo>
                  <a:lnTo>
                    <a:pt x="4430513" y="553838"/>
                  </a:lnTo>
                  <a:lnTo>
                    <a:pt x="0" y="553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30513" cy="5919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System Interface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681632" y="1204020"/>
            <a:ext cx="15320368" cy="8206680"/>
          </a:xfrm>
          <a:custGeom>
            <a:avLst/>
            <a:gdLst/>
            <a:ahLst/>
            <a:cxnLst/>
            <a:rect l="l" t="t" r="r" b="b"/>
            <a:pathLst>
              <a:path w="7753647" h="4551164">
                <a:moveTo>
                  <a:pt x="0" y="0"/>
                </a:moveTo>
                <a:lnTo>
                  <a:pt x="7753648" y="0"/>
                </a:lnTo>
                <a:lnTo>
                  <a:pt x="7753648" y="4551164"/>
                </a:lnTo>
                <a:lnTo>
                  <a:pt x="0" y="4551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" b="-21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81632" y="10363795"/>
            <a:ext cx="16924735" cy="202555"/>
            <a:chOff x="0" y="0"/>
            <a:chExt cx="22566313" cy="2700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566314" cy="270073"/>
            </a:xfrm>
            <a:custGeom>
              <a:avLst/>
              <a:gdLst/>
              <a:ahLst/>
              <a:cxnLst/>
              <a:rect l="l" t="t" r="r" b="b"/>
              <a:pathLst>
                <a:path w="22566314" h="270073">
                  <a:moveTo>
                    <a:pt x="0" y="0"/>
                  </a:moveTo>
                  <a:lnTo>
                    <a:pt x="22566314" y="0"/>
                  </a:lnTo>
                  <a:lnTo>
                    <a:pt x="22566314" y="270073"/>
                  </a:lnTo>
                  <a:lnTo>
                    <a:pt x="0" y="2700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2566313" cy="3081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562"/>
                </a:lnSpc>
              </a:pPr>
              <a:r>
                <a:rPr lang="en-US" sz="93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The system features intuitive interfaces for patients, nurses, and administrators, ensuring seamless communication and efficient workflow management.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3716000" y="0"/>
            <a:ext cx="4572000" cy="10287000"/>
          </a:xfrm>
          <a:custGeom>
            <a:avLst/>
            <a:gdLst/>
            <a:ahLst/>
            <a:cxnLst/>
            <a:rect l="l" t="t" r="r" b="b"/>
            <a:pathLst>
              <a:path w="4572000" h="10287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1035992"/>
            <a:ext cx="7070526" cy="883741"/>
            <a:chOff x="0" y="0"/>
            <a:chExt cx="9427368" cy="11783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27368" cy="1178322"/>
            </a:xfrm>
            <a:custGeom>
              <a:avLst/>
              <a:gdLst/>
              <a:ahLst/>
              <a:cxnLst/>
              <a:rect l="l" t="t" r="r" b="b"/>
              <a:pathLst>
                <a:path w="9427368" h="1178322">
                  <a:moveTo>
                    <a:pt x="0" y="0"/>
                  </a:moveTo>
                  <a:lnTo>
                    <a:pt x="9427368" y="0"/>
                  </a:lnTo>
                  <a:lnTo>
                    <a:pt x="9427368" y="1178322"/>
                  </a:lnTo>
                  <a:lnTo>
                    <a:pt x="0" y="11783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9427368" cy="1206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Key Features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992238" y="2323654"/>
            <a:ext cx="673299" cy="673299"/>
          </a:xfrm>
          <a:custGeom>
            <a:avLst/>
            <a:gdLst/>
            <a:ahLst/>
            <a:cxnLst/>
            <a:rect l="l" t="t" r="r" b="b"/>
            <a:pathLst>
              <a:path w="673299" h="673299">
                <a:moveTo>
                  <a:pt x="0" y="0"/>
                </a:moveTo>
                <a:lnTo>
                  <a:pt x="673298" y="0"/>
                </a:lnTo>
                <a:lnTo>
                  <a:pt x="673298" y="673298"/>
                </a:lnTo>
                <a:lnTo>
                  <a:pt x="0" y="6732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92238" y="3266182"/>
            <a:ext cx="3535264" cy="441722"/>
            <a:chOff x="0" y="0"/>
            <a:chExt cx="4713685" cy="5889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13685" cy="588963"/>
            </a:xfrm>
            <a:custGeom>
              <a:avLst/>
              <a:gdLst/>
              <a:ahLst/>
              <a:cxnLst/>
              <a:rect l="l" t="t" r="r" b="b"/>
              <a:pathLst>
                <a:path w="4713685" h="588963">
                  <a:moveTo>
                    <a:pt x="0" y="0"/>
                  </a:moveTo>
                  <a:lnTo>
                    <a:pt x="4713685" y="0"/>
                  </a:lnTo>
                  <a:lnTo>
                    <a:pt x="4713685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4713685" cy="6175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Voice-Based Interface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3869382"/>
            <a:ext cx="3641229" cy="1293019"/>
            <a:chOff x="0" y="0"/>
            <a:chExt cx="4854972" cy="17240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54972" cy="1724025"/>
            </a:xfrm>
            <a:custGeom>
              <a:avLst/>
              <a:gdLst/>
              <a:ahLst/>
              <a:cxnLst/>
              <a:rect l="l" t="t" r="r" b="b"/>
              <a:pathLst>
                <a:path w="4854972" h="1724025">
                  <a:moveTo>
                    <a:pt x="0" y="0"/>
                  </a:moveTo>
                  <a:lnTo>
                    <a:pt x="4854972" y="0"/>
                  </a:lnTo>
                  <a:lnTo>
                    <a:pt x="4854972" y="1724025"/>
                  </a:lnTo>
                  <a:lnTo>
                    <a:pt x="0" y="1724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4854972" cy="18192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Patients use voice for assistance, simplifying interactions.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5037385" y="2323654"/>
            <a:ext cx="673299" cy="673299"/>
          </a:xfrm>
          <a:custGeom>
            <a:avLst/>
            <a:gdLst/>
            <a:ahLst/>
            <a:cxnLst/>
            <a:rect l="l" t="t" r="r" b="b"/>
            <a:pathLst>
              <a:path w="673299" h="673299">
                <a:moveTo>
                  <a:pt x="0" y="0"/>
                </a:moveTo>
                <a:lnTo>
                  <a:pt x="673299" y="0"/>
                </a:lnTo>
                <a:lnTo>
                  <a:pt x="673299" y="673298"/>
                </a:lnTo>
                <a:lnTo>
                  <a:pt x="0" y="6732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5037385" y="3266182"/>
            <a:ext cx="3535264" cy="441722"/>
            <a:chOff x="0" y="0"/>
            <a:chExt cx="4713685" cy="58896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13685" cy="588963"/>
            </a:xfrm>
            <a:custGeom>
              <a:avLst/>
              <a:gdLst/>
              <a:ahLst/>
              <a:cxnLst/>
              <a:rect l="l" t="t" r="r" b="b"/>
              <a:pathLst>
                <a:path w="4713685" h="588963">
                  <a:moveTo>
                    <a:pt x="0" y="0"/>
                  </a:moveTo>
                  <a:lnTo>
                    <a:pt x="4713685" y="0"/>
                  </a:lnTo>
                  <a:lnTo>
                    <a:pt x="4713685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713685" cy="6175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AI &amp; NLP Processing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037385" y="3869382"/>
            <a:ext cx="3641229" cy="862012"/>
            <a:chOff x="0" y="0"/>
            <a:chExt cx="4854972" cy="11493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54972" cy="1149350"/>
            </a:xfrm>
            <a:custGeom>
              <a:avLst/>
              <a:gdLst/>
              <a:ahLst/>
              <a:cxnLst/>
              <a:rect l="l" t="t" r="r" b="b"/>
              <a:pathLst>
                <a:path w="4854972" h="1149350">
                  <a:moveTo>
                    <a:pt x="0" y="0"/>
                  </a:moveTo>
                  <a:lnTo>
                    <a:pt x="4854972" y="0"/>
                  </a:lnTo>
                  <a:lnTo>
                    <a:pt x="4854972" y="1149350"/>
                  </a:lnTo>
                  <a:lnTo>
                    <a:pt x="0" y="114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4854972" cy="1244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AI interprets requests, assigning priority levels.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9082534" y="2323654"/>
            <a:ext cx="673299" cy="673299"/>
          </a:xfrm>
          <a:custGeom>
            <a:avLst/>
            <a:gdLst/>
            <a:ahLst/>
            <a:cxnLst/>
            <a:rect l="l" t="t" r="r" b="b"/>
            <a:pathLst>
              <a:path w="673299" h="673299">
                <a:moveTo>
                  <a:pt x="0" y="0"/>
                </a:moveTo>
                <a:lnTo>
                  <a:pt x="673298" y="0"/>
                </a:lnTo>
                <a:lnTo>
                  <a:pt x="673298" y="673298"/>
                </a:lnTo>
                <a:lnTo>
                  <a:pt x="0" y="6732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082534" y="3266182"/>
            <a:ext cx="3535264" cy="441722"/>
            <a:chOff x="0" y="0"/>
            <a:chExt cx="4713685" cy="58896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713685" cy="588963"/>
            </a:xfrm>
            <a:custGeom>
              <a:avLst/>
              <a:gdLst/>
              <a:ahLst/>
              <a:cxnLst/>
              <a:rect l="l" t="t" r="r" b="b"/>
              <a:pathLst>
                <a:path w="4713685" h="588963">
                  <a:moveTo>
                    <a:pt x="0" y="0"/>
                  </a:moveTo>
                  <a:lnTo>
                    <a:pt x="4713685" y="0"/>
                  </a:lnTo>
                  <a:lnTo>
                    <a:pt x="4713685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4713685" cy="6175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Role-Based Access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082534" y="3869382"/>
            <a:ext cx="3641229" cy="1293019"/>
            <a:chOff x="0" y="0"/>
            <a:chExt cx="4854972" cy="172402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854972" cy="1724025"/>
            </a:xfrm>
            <a:custGeom>
              <a:avLst/>
              <a:gdLst/>
              <a:ahLst/>
              <a:cxnLst/>
              <a:rect l="l" t="t" r="r" b="b"/>
              <a:pathLst>
                <a:path w="4854972" h="1724025">
                  <a:moveTo>
                    <a:pt x="0" y="0"/>
                  </a:moveTo>
                  <a:lnTo>
                    <a:pt x="4854972" y="0"/>
                  </a:lnTo>
                  <a:lnTo>
                    <a:pt x="4854972" y="1724025"/>
                  </a:lnTo>
                  <a:lnTo>
                    <a:pt x="0" y="1724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4854972" cy="18192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Different interfaces for patients, nurses, and admins.</a:t>
              </a:r>
            </a:p>
          </p:txBody>
        </p:sp>
      </p:grpSp>
      <p:sp>
        <p:nvSpPr>
          <p:cNvPr id="31" name="Freeform 31" descr="preencoded.png"/>
          <p:cNvSpPr/>
          <p:nvPr/>
        </p:nvSpPr>
        <p:spPr>
          <a:xfrm>
            <a:off x="992238" y="5970389"/>
            <a:ext cx="673299" cy="673299"/>
          </a:xfrm>
          <a:custGeom>
            <a:avLst/>
            <a:gdLst/>
            <a:ahLst/>
            <a:cxnLst/>
            <a:rect l="l" t="t" r="r" b="b"/>
            <a:pathLst>
              <a:path w="673299" h="673299">
                <a:moveTo>
                  <a:pt x="0" y="0"/>
                </a:moveTo>
                <a:lnTo>
                  <a:pt x="673298" y="0"/>
                </a:lnTo>
                <a:lnTo>
                  <a:pt x="673298" y="673299"/>
                </a:lnTo>
                <a:lnTo>
                  <a:pt x="0" y="6732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992238" y="6912917"/>
            <a:ext cx="3641229" cy="883444"/>
            <a:chOff x="0" y="0"/>
            <a:chExt cx="4854972" cy="117792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854972" cy="1177925"/>
            </a:xfrm>
            <a:custGeom>
              <a:avLst/>
              <a:gdLst/>
              <a:ahLst/>
              <a:cxnLst/>
              <a:rect l="l" t="t" r="r" b="b"/>
              <a:pathLst>
                <a:path w="4854972" h="1177925">
                  <a:moveTo>
                    <a:pt x="0" y="0"/>
                  </a:moveTo>
                  <a:lnTo>
                    <a:pt x="4854972" y="0"/>
                  </a:lnTo>
                  <a:lnTo>
                    <a:pt x="4854972" y="1177925"/>
                  </a:lnTo>
                  <a:lnTo>
                    <a:pt x="0" y="1177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4854972" cy="1206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Real-Time Communication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92238" y="7957840"/>
            <a:ext cx="3641229" cy="1293019"/>
            <a:chOff x="0" y="0"/>
            <a:chExt cx="4854972" cy="172402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854972" cy="1724025"/>
            </a:xfrm>
            <a:custGeom>
              <a:avLst/>
              <a:gdLst/>
              <a:ahLst/>
              <a:cxnLst/>
              <a:rect l="l" t="t" r="r" b="b"/>
              <a:pathLst>
                <a:path w="4854972" h="1724025">
                  <a:moveTo>
                    <a:pt x="0" y="0"/>
                  </a:moveTo>
                  <a:lnTo>
                    <a:pt x="4854972" y="0"/>
                  </a:lnTo>
                  <a:lnTo>
                    <a:pt x="4854972" y="1724025"/>
                  </a:lnTo>
                  <a:lnTo>
                    <a:pt x="0" y="1724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4854972" cy="18192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Instant updates via Socket.IO keep nurses informed.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1014710"/>
            <a:ext cx="8872389" cy="930325"/>
            <a:chOff x="0" y="0"/>
            <a:chExt cx="11829852" cy="12404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829852" cy="1240433"/>
            </a:xfrm>
            <a:custGeom>
              <a:avLst/>
              <a:gdLst/>
              <a:ahLst/>
              <a:cxnLst/>
              <a:rect l="l" t="t" r="r" b="b"/>
              <a:pathLst>
                <a:path w="11829852" h="1240433">
                  <a:moveTo>
                    <a:pt x="0" y="0"/>
                  </a:moveTo>
                  <a:lnTo>
                    <a:pt x="11829852" y="0"/>
                  </a:lnTo>
                  <a:lnTo>
                    <a:pt x="11829852" y="1240433"/>
                  </a:lnTo>
                  <a:lnTo>
                    <a:pt x="0" y="1240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829852" cy="12880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Role-Based System Access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992238" y="2512070"/>
            <a:ext cx="5150941" cy="3183434"/>
          </a:xfrm>
          <a:custGeom>
            <a:avLst/>
            <a:gdLst/>
            <a:ahLst/>
            <a:cxnLst/>
            <a:rect l="l" t="t" r="r" b="b"/>
            <a:pathLst>
              <a:path w="5150941" h="3183434">
                <a:moveTo>
                  <a:pt x="0" y="0"/>
                </a:moveTo>
                <a:lnTo>
                  <a:pt x="5150941" y="0"/>
                </a:lnTo>
                <a:lnTo>
                  <a:pt x="5150941" y="3183434"/>
                </a:lnTo>
                <a:lnTo>
                  <a:pt x="0" y="3183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" r="-5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92238" y="6049864"/>
            <a:ext cx="3721299" cy="465088"/>
            <a:chOff x="0" y="0"/>
            <a:chExt cx="4961732" cy="6201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1732" cy="620117"/>
            </a:xfrm>
            <a:custGeom>
              <a:avLst/>
              <a:gdLst/>
              <a:ahLst/>
              <a:cxnLst/>
              <a:rect l="l" t="t" r="r" b="b"/>
              <a:pathLst>
                <a:path w="4961732" h="620117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Nurses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6685061"/>
            <a:ext cx="5150941" cy="1360885"/>
            <a:chOff x="0" y="0"/>
            <a:chExt cx="6867922" cy="18145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867922" cy="1814513"/>
            </a:xfrm>
            <a:custGeom>
              <a:avLst/>
              <a:gdLst/>
              <a:ahLst/>
              <a:cxnLst/>
              <a:rect l="l" t="t" r="r" b="b"/>
              <a:pathLst>
                <a:path w="6867922" h="1814513">
                  <a:moveTo>
                    <a:pt x="0" y="0"/>
                  </a:moveTo>
                  <a:lnTo>
                    <a:pt x="6867922" y="0"/>
                  </a:lnTo>
                  <a:lnTo>
                    <a:pt x="6867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6867922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Access prioritized requests and provide real-time status updates to patients.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6568380" y="2512070"/>
            <a:ext cx="5151090" cy="3183582"/>
          </a:xfrm>
          <a:custGeom>
            <a:avLst/>
            <a:gdLst/>
            <a:ahLst/>
            <a:cxnLst/>
            <a:rect l="l" t="t" r="r" b="b"/>
            <a:pathLst>
              <a:path w="5151090" h="3183582">
                <a:moveTo>
                  <a:pt x="0" y="0"/>
                </a:moveTo>
                <a:lnTo>
                  <a:pt x="5151090" y="0"/>
                </a:lnTo>
                <a:lnTo>
                  <a:pt x="5151090" y="3183582"/>
                </a:lnTo>
                <a:lnTo>
                  <a:pt x="0" y="3183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" r="-53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568380" y="6050012"/>
            <a:ext cx="3721299" cy="465088"/>
            <a:chOff x="0" y="0"/>
            <a:chExt cx="4961732" cy="6201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961732" cy="620117"/>
            </a:xfrm>
            <a:custGeom>
              <a:avLst/>
              <a:gdLst/>
              <a:ahLst/>
              <a:cxnLst/>
              <a:rect l="l" t="t" r="r" b="b"/>
              <a:pathLst>
                <a:path w="4961732" h="620117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Patients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568380" y="6685210"/>
            <a:ext cx="5151090" cy="1360885"/>
            <a:chOff x="0" y="0"/>
            <a:chExt cx="6868120" cy="181451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868120" cy="1814513"/>
            </a:xfrm>
            <a:custGeom>
              <a:avLst/>
              <a:gdLst/>
              <a:ahLst/>
              <a:cxnLst/>
              <a:rect l="l" t="t" r="r" b="b"/>
              <a:pathLst>
                <a:path w="6868120" h="1814513">
                  <a:moveTo>
                    <a:pt x="0" y="0"/>
                  </a:moveTo>
                  <a:lnTo>
                    <a:pt x="6868120" y="0"/>
                  </a:lnTo>
                  <a:lnTo>
                    <a:pt x="686812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6868120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Easily register and initiate requests with voice commands, viewing real-time status updates.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12144672" y="2512070"/>
            <a:ext cx="5150941" cy="3183434"/>
          </a:xfrm>
          <a:custGeom>
            <a:avLst/>
            <a:gdLst/>
            <a:ahLst/>
            <a:cxnLst/>
            <a:rect l="l" t="t" r="r" b="b"/>
            <a:pathLst>
              <a:path w="5150941" h="3183434">
                <a:moveTo>
                  <a:pt x="0" y="0"/>
                </a:moveTo>
                <a:lnTo>
                  <a:pt x="5150942" y="0"/>
                </a:lnTo>
                <a:lnTo>
                  <a:pt x="5150942" y="3183434"/>
                </a:lnTo>
                <a:lnTo>
                  <a:pt x="0" y="3183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" r="-52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2144672" y="6049864"/>
            <a:ext cx="3721299" cy="465088"/>
            <a:chOff x="0" y="0"/>
            <a:chExt cx="4961732" cy="6201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61732" cy="620117"/>
            </a:xfrm>
            <a:custGeom>
              <a:avLst/>
              <a:gdLst/>
              <a:ahLst/>
              <a:cxnLst/>
              <a:rect l="l" t="t" r="r" b="b"/>
              <a:pathLst>
                <a:path w="4961732" h="620117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4961732" cy="6486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Admins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144672" y="6685061"/>
            <a:ext cx="5150941" cy="1360885"/>
            <a:chOff x="0" y="0"/>
            <a:chExt cx="6867922" cy="181451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867922" cy="1814513"/>
            </a:xfrm>
            <a:custGeom>
              <a:avLst/>
              <a:gdLst/>
              <a:ahLst/>
              <a:cxnLst/>
              <a:rect l="l" t="t" r="r" b="b"/>
              <a:pathLst>
                <a:path w="6867922" h="1814513">
                  <a:moveTo>
                    <a:pt x="0" y="0"/>
                  </a:moveTo>
                  <a:lnTo>
                    <a:pt x="6867922" y="0"/>
                  </a:lnTo>
                  <a:lnTo>
                    <a:pt x="6867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6867922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Maintain comprehensive system control with user management and activity monitoring tools.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92238" y="8365034"/>
            <a:ext cx="16303526" cy="907256"/>
            <a:chOff x="0" y="0"/>
            <a:chExt cx="21738035" cy="12096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1738034" cy="1209675"/>
            </a:xfrm>
            <a:custGeom>
              <a:avLst/>
              <a:gdLst/>
              <a:ahLst/>
              <a:cxnLst/>
              <a:rect l="l" t="t" r="r" b="b"/>
              <a:pathLst>
                <a:path w="21738034" h="1209675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85725"/>
              <a:ext cx="21738035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The system provides tailored access and features for nurses, patients, and administrators to ensure seamless and efficient operation.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840</Words>
  <Application>Microsoft Office PowerPoint</Application>
  <PresentationFormat>Custom</PresentationFormat>
  <Paragraphs>115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Petrona</vt:lpstr>
      <vt:lpstr>Arial</vt:lpstr>
      <vt:lpstr>Inter</vt:lpstr>
      <vt:lpstr>Inter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MENTOR- Shilpie Mam</dc:title>
  <cp:lastModifiedBy>hp</cp:lastModifiedBy>
  <cp:revision>2</cp:revision>
  <dcterms:created xsi:type="dcterms:W3CDTF">2006-08-16T00:00:00Z</dcterms:created>
  <dcterms:modified xsi:type="dcterms:W3CDTF">2025-03-21T13:35:44Z</dcterms:modified>
  <dc:identifier>DAGiXRyrW6w</dc:identifier>
</cp:coreProperties>
</file>